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7" r:id="rId3"/>
    <p:sldId id="258" r:id="rId4"/>
    <p:sldId id="259" r:id="rId5"/>
    <p:sldId id="260" r:id="rId6"/>
    <p:sldId id="262" r:id="rId7"/>
    <p:sldId id="282" r:id="rId8"/>
    <p:sldId id="263" r:id="rId9"/>
    <p:sldId id="264" r:id="rId10"/>
    <p:sldId id="265" r:id="rId11"/>
    <p:sldId id="266" r:id="rId12"/>
    <p:sldId id="272" r:id="rId13"/>
    <p:sldId id="301" r:id="rId14"/>
    <p:sldId id="267" r:id="rId15"/>
    <p:sldId id="268" r:id="rId16"/>
    <p:sldId id="269" r:id="rId17"/>
    <p:sldId id="270" r:id="rId18"/>
    <p:sldId id="273" r:id="rId19"/>
    <p:sldId id="297" r:id="rId20"/>
    <p:sldId id="298" r:id="rId21"/>
    <p:sldId id="300" r:id="rId22"/>
    <p:sldId id="299" r:id="rId23"/>
    <p:sldId id="274" r:id="rId24"/>
    <p:sldId id="283" r:id="rId25"/>
    <p:sldId id="284" r:id="rId26"/>
    <p:sldId id="285" r:id="rId27"/>
    <p:sldId id="286" r:id="rId28"/>
    <p:sldId id="275" r:id="rId29"/>
    <p:sldId id="287" r:id="rId30"/>
    <p:sldId id="288" r:id="rId31"/>
    <p:sldId id="289" r:id="rId32"/>
    <p:sldId id="290" r:id="rId33"/>
    <p:sldId id="291" r:id="rId34"/>
    <p:sldId id="292" r:id="rId35"/>
    <p:sldId id="293" r:id="rId36"/>
    <p:sldId id="280" r:id="rId37"/>
    <p:sldId id="294" r:id="rId38"/>
    <p:sldId id="295" r:id="rId39"/>
    <p:sldId id="296" r:id="rId40"/>
    <p:sldId id="271" r:id="rId41"/>
    <p:sldId id="281"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5" d="100"/>
          <a:sy n="75" d="100"/>
        </p:scale>
        <p:origin x="54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2914942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B4AD094-C590-4717-9838-EA6DA3F503FB}" type="datetimeFigureOut">
              <a:rPr lang="en-IN" smtClean="0"/>
              <a:t>28-03-2021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3961005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42871254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40984759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4042486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35758359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42154215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10029816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501092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4161075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3736543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B4AD094-C590-4717-9838-EA6DA3F503FB}" type="datetimeFigureOut">
              <a:rPr lang="en-IN" smtClean="0"/>
              <a:t>28-03-2021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3699813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B4AD094-C590-4717-9838-EA6DA3F503FB}" type="datetimeFigureOut">
              <a:rPr lang="en-IN" smtClean="0"/>
              <a:t>28-03-2021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3814129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4144505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1442258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AB4AD094-C590-4717-9838-EA6DA3F503FB}" type="datetimeFigureOut">
              <a:rPr lang="en-IN" smtClean="0"/>
              <a:t>28-03-2021</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2099557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B4AD094-C590-4717-9838-EA6DA3F503FB}" type="datetimeFigureOut">
              <a:rPr lang="en-IN" smtClean="0"/>
              <a:t>28-03-2021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E8CEA0E-948A-40AD-89AC-F897D5CF6CD6}" type="slidenum">
              <a:rPr lang="en-IN" smtClean="0"/>
              <a:t>‹#›</a:t>
            </a:fld>
            <a:endParaRPr lang="en-IN"/>
          </a:p>
        </p:txBody>
      </p:sp>
    </p:spTree>
    <p:extLst>
      <p:ext uri="{BB962C8B-B14F-4D97-AF65-F5344CB8AC3E}">
        <p14:creationId xmlns:p14="http://schemas.microsoft.com/office/powerpoint/2010/main" val="1246971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B4AD094-C590-4717-9838-EA6DA3F503FB}" type="datetimeFigureOut">
              <a:rPr lang="en-IN" smtClean="0"/>
              <a:t>28-03-2021</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E8CEA0E-948A-40AD-89AC-F897D5CF6CD6}" type="slidenum">
              <a:rPr lang="en-IN" smtClean="0"/>
              <a:t>‹#›</a:t>
            </a:fld>
            <a:endParaRPr lang="en-IN"/>
          </a:p>
        </p:txBody>
      </p:sp>
    </p:spTree>
    <p:extLst>
      <p:ext uri="{BB962C8B-B14F-4D97-AF65-F5344CB8AC3E}">
        <p14:creationId xmlns:p14="http://schemas.microsoft.com/office/powerpoint/2010/main" val="2413975484"/>
      </p:ext>
    </p:extLst>
  </p:cSld>
  <p:clrMap bg1="dk1" tx1="lt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 id="2147483852" r:id="rId12"/>
    <p:sldLayoutId id="2147483853" r:id="rId13"/>
    <p:sldLayoutId id="2147483854" r:id="rId14"/>
    <p:sldLayoutId id="2147483855" r:id="rId15"/>
    <p:sldLayoutId id="2147483856" r:id="rId16"/>
    <p:sldLayoutId id="214748385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3A8BB-057A-4A21-9FD0-DA288EC73B10}"/>
              </a:ext>
            </a:extLst>
          </p:cNvPr>
          <p:cNvSpPr>
            <a:spLocks noGrp="1"/>
          </p:cNvSpPr>
          <p:nvPr>
            <p:ph type="ctrTitle"/>
          </p:nvPr>
        </p:nvSpPr>
        <p:spPr>
          <a:xfrm>
            <a:off x="866140" y="1042797"/>
            <a:ext cx="10058400" cy="500428"/>
          </a:xfrm>
        </p:spPr>
        <p:txBody>
          <a:bodyPr>
            <a:normAutofit fontScale="90000"/>
          </a:bodyPr>
          <a:lstStyle/>
          <a:p>
            <a:r>
              <a:rPr lang="en-IN" sz="5000" dirty="0"/>
              <a:t>DATABASE MANAGEMENT SYSTEM</a:t>
            </a:r>
          </a:p>
        </p:txBody>
      </p:sp>
      <p:sp>
        <p:nvSpPr>
          <p:cNvPr id="3" name="Subtitle 2">
            <a:extLst>
              <a:ext uri="{FF2B5EF4-FFF2-40B4-BE49-F238E27FC236}">
                <a16:creationId xmlns:a16="http://schemas.microsoft.com/office/drawing/2014/main" id="{00D93E5B-1A87-4A44-BD15-7BA2D56981C0}"/>
              </a:ext>
            </a:extLst>
          </p:cNvPr>
          <p:cNvSpPr>
            <a:spLocks noGrp="1"/>
          </p:cNvSpPr>
          <p:nvPr>
            <p:ph type="subTitle" idx="1"/>
          </p:nvPr>
        </p:nvSpPr>
        <p:spPr>
          <a:xfrm>
            <a:off x="1239520" y="2857500"/>
            <a:ext cx="10058400" cy="1143000"/>
          </a:xfrm>
        </p:spPr>
        <p:txBody>
          <a:bodyPr/>
          <a:lstStyle/>
          <a:p>
            <a:r>
              <a:rPr lang="en-IN" dirty="0"/>
              <a:t>      TEAM NO: 03</a:t>
            </a:r>
          </a:p>
        </p:txBody>
      </p:sp>
      <p:sp>
        <p:nvSpPr>
          <p:cNvPr id="4" name="TextBox 3">
            <a:extLst>
              <a:ext uri="{FF2B5EF4-FFF2-40B4-BE49-F238E27FC236}">
                <a16:creationId xmlns:a16="http://schemas.microsoft.com/office/drawing/2014/main" id="{9AB85BCE-2F11-437F-A482-2C46CD916C4C}"/>
              </a:ext>
            </a:extLst>
          </p:cNvPr>
          <p:cNvSpPr txBox="1"/>
          <p:nvPr/>
        </p:nvSpPr>
        <p:spPr>
          <a:xfrm>
            <a:off x="8797376" y="4000500"/>
            <a:ext cx="2438400" cy="2031325"/>
          </a:xfrm>
          <a:prstGeom prst="rect">
            <a:avLst/>
          </a:prstGeom>
          <a:noFill/>
        </p:spPr>
        <p:txBody>
          <a:bodyPr wrap="square" rtlCol="0">
            <a:spAutoFit/>
          </a:bodyPr>
          <a:lstStyle/>
          <a:p>
            <a:r>
              <a:rPr lang="en-IN" b="1" dirty="0"/>
              <a:t>TEAM MEMBERS:</a:t>
            </a:r>
          </a:p>
          <a:p>
            <a:r>
              <a:rPr lang="en-IN" dirty="0"/>
              <a:t>JAISON ARO. M</a:t>
            </a:r>
          </a:p>
          <a:p>
            <a:r>
              <a:rPr lang="en-IN" dirty="0"/>
              <a:t>KAVYA SRI. R</a:t>
            </a:r>
          </a:p>
          <a:p>
            <a:r>
              <a:rPr lang="en-IN" dirty="0"/>
              <a:t>KEERTHI VASAN. B</a:t>
            </a:r>
          </a:p>
          <a:p>
            <a:r>
              <a:rPr lang="en-IN" dirty="0"/>
              <a:t>LOGESHWARAN. R</a:t>
            </a:r>
          </a:p>
          <a:p>
            <a:r>
              <a:rPr lang="en-IN" dirty="0"/>
              <a:t>MADHAVAN. S. V</a:t>
            </a:r>
          </a:p>
          <a:p>
            <a:r>
              <a:rPr lang="en-IN" dirty="0"/>
              <a:t>MEENALOSHINI. D</a:t>
            </a:r>
          </a:p>
        </p:txBody>
      </p:sp>
    </p:spTree>
    <p:extLst>
      <p:ext uri="{BB962C8B-B14F-4D97-AF65-F5344CB8AC3E}">
        <p14:creationId xmlns:p14="http://schemas.microsoft.com/office/powerpoint/2010/main" val="14265058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0DE96D7-413B-49B3-AB25-A4467FBE8982}"/>
              </a:ext>
            </a:extLst>
          </p:cNvPr>
          <p:cNvSpPr txBox="1">
            <a:spLocks/>
          </p:cNvSpPr>
          <p:nvPr/>
        </p:nvSpPr>
        <p:spPr>
          <a:xfrm>
            <a:off x="1096486" y="513610"/>
            <a:ext cx="10971690" cy="6135580"/>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400" b="1" u="sng" dirty="0">
                <a:solidFill>
                  <a:schemeClr val="tx1">
                    <a:lumMod val="95000"/>
                    <a:lumOff val="5000"/>
                  </a:schemeClr>
                </a:solidFill>
                <a:latin typeface="Calibri body"/>
              </a:rPr>
              <a:t>TABLE 5:</a:t>
            </a:r>
          </a:p>
          <a:p>
            <a:r>
              <a:rPr lang="en-US" sz="1400" dirty="0">
                <a:solidFill>
                  <a:schemeClr val="tx1">
                    <a:lumMod val="95000"/>
                    <a:lumOff val="5000"/>
                  </a:schemeClr>
                </a:solidFill>
                <a:latin typeface="Calibri body"/>
              </a:rPr>
              <a:t>CREATE TABLE </a:t>
            </a:r>
            <a:r>
              <a:rPr lang="en-US" sz="1400" dirty="0" err="1">
                <a:solidFill>
                  <a:schemeClr val="tx1">
                    <a:lumMod val="95000"/>
                    <a:lumOff val="5000"/>
                  </a:schemeClr>
                </a:solidFill>
                <a:latin typeface="Calibri body"/>
              </a:rPr>
              <a:t>travel_history</a:t>
            </a:r>
            <a:r>
              <a:rPr lang="en-US" sz="1400" dirty="0">
                <a:solidFill>
                  <a:schemeClr val="tx1">
                    <a:lumMod val="95000"/>
                    <a:lumOff val="5000"/>
                  </a:schemeClr>
                </a:solidFill>
                <a:latin typeface="Calibri body"/>
              </a:rPr>
              <a:t>(</a:t>
            </a:r>
          </a:p>
          <a:p>
            <a:r>
              <a:rPr lang="en-US" sz="1400" dirty="0">
                <a:solidFill>
                  <a:schemeClr val="tx1">
                    <a:lumMod val="95000"/>
                    <a:lumOff val="5000"/>
                  </a:schemeClr>
                </a:solidFill>
                <a:latin typeface="Calibri body"/>
              </a:rPr>
              <a:t>PASS_ID INT, </a:t>
            </a:r>
          </a:p>
          <a:p>
            <a:r>
              <a:rPr lang="en-US" sz="1400" dirty="0">
                <a:solidFill>
                  <a:schemeClr val="tx1">
                    <a:lumMod val="95000"/>
                    <a:lumOff val="5000"/>
                  </a:schemeClr>
                </a:solidFill>
                <a:latin typeface="Calibri body"/>
              </a:rPr>
              <a:t>DATE </a:t>
            </a:r>
            <a:r>
              <a:rPr lang="en-US" sz="1400" dirty="0" err="1">
                <a:solidFill>
                  <a:schemeClr val="tx1">
                    <a:lumMod val="95000"/>
                    <a:lumOff val="5000"/>
                  </a:schemeClr>
                </a:solidFill>
                <a:latin typeface="Calibri body"/>
              </a:rPr>
              <a:t>date</a:t>
            </a:r>
            <a:r>
              <a:rPr lang="en-US" sz="1400" dirty="0">
                <a:solidFill>
                  <a:schemeClr val="tx1">
                    <a:lumMod val="95000"/>
                    <a:lumOff val="5000"/>
                  </a:schemeClr>
                </a:solidFill>
                <a:latin typeface="Calibri body"/>
              </a:rPr>
              <a:t>,</a:t>
            </a:r>
          </a:p>
          <a:p>
            <a:r>
              <a:rPr lang="en-US" sz="1400" dirty="0">
                <a:solidFill>
                  <a:schemeClr val="tx1">
                    <a:lumMod val="95000"/>
                    <a:lumOff val="5000"/>
                  </a:schemeClr>
                </a:solidFill>
                <a:latin typeface="Calibri body"/>
              </a:rPr>
              <a:t>T_NO INT,</a:t>
            </a:r>
          </a:p>
          <a:p>
            <a:r>
              <a:rPr lang="en-US" sz="1400" dirty="0">
                <a:solidFill>
                  <a:schemeClr val="tx1">
                    <a:lumMod val="95000"/>
                    <a:lumOff val="5000"/>
                  </a:schemeClr>
                </a:solidFill>
                <a:latin typeface="Calibri body"/>
              </a:rPr>
              <a:t>FROM_ST VARCHAR(20),</a:t>
            </a:r>
          </a:p>
          <a:p>
            <a:r>
              <a:rPr lang="en-US" sz="1400" dirty="0">
                <a:solidFill>
                  <a:schemeClr val="tx1">
                    <a:lumMod val="95000"/>
                    <a:lumOff val="5000"/>
                  </a:schemeClr>
                </a:solidFill>
                <a:latin typeface="Calibri body"/>
              </a:rPr>
              <a:t>TO_ST VARCHAR(20),</a:t>
            </a:r>
          </a:p>
          <a:p>
            <a:r>
              <a:rPr lang="en-US" sz="1400" dirty="0">
                <a:solidFill>
                  <a:schemeClr val="tx1">
                    <a:lumMod val="95000"/>
                    <a:lumOff val="5000"/>
                  </a:schemeClr>
                </a:solidFill>
                <a:latin typeface="Calibri body"/>
              </a:rPr>
              <a:t>SEAT_NO INT DEFAULT 0</a:t>
            </a:r>
          </a:p>
          <a:p>
            <a:r>
              <a:rPr lang="en-US" sz="1400" dirty="0">
                <a:solidFill>
                  <a:schemeClr val="tx1">
                    <a:lumMod val="95000"/>
                    <a:lumOff val="5000"/>
                  </a:schemeClr>
                </a:solidFill>
                <a:latin typeface="Calibri body"/>
              </a:rPr>
              <a:t>);</a:t>
            </a:r>
          </a:p>
          <a:p>
            <a:pPr marL="0" indent="0">
              <a:buNone/>
            </a:pPr>
            <a:r>
              <a:rPr lang="en-US" sz="1400" b="1" u="sng" dirty="0">
                <a:solidFill>
                  <a:schemeClr val="tx1">
                    <a:lumMod val="95000"/>
                    <a:lumOff val="5000"/>
                  </a:schemeClr>
                </a:solidFill>
                <a:latin typeface="Calibri body"/>
              </a:rPr>
              <a:t>TABLE 6:</a:t>
            </a:r>
          </a:p>
          <a:p>
            <a:pPr marL="0" indent="0">
              <a:buNone/>
            </a:pPr>
            <a:r>
              <a:rPr lang="en-US" sz="1400" dirty="0">
                <a:solidFill>
                  <a:schemeClr val="tx1">
                    <a:lumMod val="95000"/>
                    <a:lumOff val="5000"/>
                  </a:schemeClr>
                </a:solidFill>
                <a:latin typeface="Calibri body"/>
              </a:rPr>
              <a:t>CREATE TABLE </a:t>
            </a:r>
            <a:r>
              <a:rPr lang="en-US" sz="1400" dirty="0" err="1">
                <a:solidFill>
                  <a:schemeClr val="tx1">
                    <a:lumMod val="95000"/>
                    <a:lumOff val="5000"/>
                  </a:schemeClr>
                </a:solidFill>
                <a:latin typeface="Calibri body"/>
              </a:rPr>
              <a:t>pay_details</a:t>
            </a:r>
            <a:r>
              <a:rPr lang="en-US" sz="1400" dirty="0">
                <a:solidFill>
                  <a:schemeClr val="tx1">
                    <a:lumMod val="95000"/>
                    <a:lumOff val="5000"/>
                  </a:schemeClr>
                </a:solidFill>
                <a:latin typeface="Calibri body"/>
              </a:rPr>
              <a:t>(</a:t>
            </a:r>
          </a:p>
          <a:p>
            <a:r>
              <a:rPr lang="en-US" sz="1400" dirty="0">
                <a:solidFill>
                  <a:schemeClr val="tx1">
                    <a:lumMod val="95000"/>
                    <a:lumOff val="5000"/>
                  </a:schemeClr>
                </a:solidFill>
                <a:latin typeface="Calibri body"/>
              </a:rPr>
              <a:t>TABLE_ID INT PRIMARY KEY AUTO_INCREMENT,</a:t>
            </a:r>
          </a:p>
          <a:p>
            <a:r>
              <a:rPr lang="en-US" sz="1400" dirty="0">
                <a:solidFill>
                  <a:schemeClr val="tx1">
                    <a:lumMod val="95000"/>
                    <a:lumOff val="5000"/>
                  </a:schemeClr>
                </a:solidFill>
                <a:latin typeface="Calibri body"/>
              </a:rPr>
              <a:t>PASS_ID INT,</a:t>
            </a:r>
          </a:p>
          <a:p>
            <a:r>
              <a:rPr lang="en-US" sz="1400" dirty="0">
                <a:solidFill>
                  <a:schemeClr val="tx1">
                    <a:lumMod val="95000"/>
                    <a:lumOff val="5000"/>
                  </a:schemeClr>
                </a:solidFill>
                <a:latin typeface="Calibri body"/>
              </a:rPr>
              <a:t>DATE </a:t>
            </a:r>
            <a:r>
              <a:rPr lang="en-US" sz="1400" dirty="0" err="1">
                <a:solidFill>
                  <a:schemeClr val="tx1">
                    <a:lumMod val="95000"/>
                    <a:lumOff val="5000"/>
                  </a:schemeClr>
                </a:solidFill>
                <a:latin typeface="Calibri body"/>
              </a:rPr>
              <a:t>date</a:t>
            </a:r>
            <a:r>
              <a:rPr lang="en-US" sz="1400" dirty="0">
                <a:solidFill>
                  <a:schemeClr val="tx1">
                    <a:lumMod val="95000"/>
                    <a:lumOff val="5000"/>
                  </a:schemeClr>
                </a:solidFill>
                <a:latin typeface="Calibri body"/>
              </a:rPr>
              <a:t>,</a:t>
            </a:r>
          </a:p>
          <a:p>
            <a:r>
              <a:rPr lang="en-US" sz="1400" dirty="0">
                <a:solidFill>
                  <a:schemeClr val="tx1">
                    <a:lumMod val="95000"/>
                    <a:lumOff val="5000"/>
                  </a:schemeClr>
                </a:solidFill>
                <a:latin typeface="Calibri body"/>
              </a:rPr>
              <a:t>AMOUNT INT</a:t>
            </a:r>
          </a:p>
          <a:p>
            <a:r>
              <a:rPr lang="en-US" sz="1400" dirty="0">
                <a:solidFill>
                  <a:schemeClr val="tx1">
                    <a:lumMod val="95000"/>
                    <a:lumOff val="5000"/>
                  </a:schemeClr>
                </a:solidFill>
                <a:latin typeface="Calibri body"/>
              </a:rPr>
              <a:t>);</a:t>
            </a:r>
          </a:p>
          <a:p>
            <a:endParaRPr lang="en-US" sz="1400" dirty="0">
              <a:solidFill>
                <a:schemeClr val="tx1">
                  <a:lumMod val="95000"/>
                  <a:lumOff val="5000"/>
                </a:schemeClr>
              </a:solidFill>
              <a:latin typeface="Calibri body"/>
            </a:endParaRPr>
          </a:p>
        </p:txBody>
      </p:sp>
    </p:spTree>
    <p:extLst>
      <p:ext uri="{BB962C8B-B14F-4D97-AF65-F5344CB8AC3E}">
        <p14:creationId xmlns:p14="http://schemas.microsoft.com/office/powerpoint/2010/main" val="2849760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483EFE76-4729-4E14-85FC-C077F8DD1777}"/>
              </a:ext>
            </a:extLst>
          </p:cNvPr>
          <p:cNvSpPr txBox="1">
            <a:spLocks/>
          </p:cNvSpPr>
          <p:nvPr/>
        </p:nvSpPr>
        <p:spPr>
          <a:xfrm>
            <a:off x="903395" y="705776"/>
            <a:ext cx="10974280" cy="581884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IN" sz="1400" b="1" dirty="0">
                <a:solidFill>
                  <a:schemeClr val="tx1">
                    <a:lumMod val="95000"/>
                    <a:lumOff val="5000"/>
                  </a:schemeClr>
                </a:solidFill>
                <a:effectLst>
                  <a:outerShdw blurRad="38100" dist="38100" dir="2700000" algn="tl">
                    <a:srgbClr val="000000">
                      <a:alpha val="43137"/>
                    </a:srgbClr>
                  </a:outerShdw>
                </a:effectLst>
                <a:latin typeface="Calibri body"/>
              </a:rPr>
              <a:t>TABLE 7:</a:t>
            </a:r>
          </a:p>
          <a:p>
            <a:r>
              <a:rPr lang="en-IN" sz="1400" dirty="0">
                <a:solidFill>
                  <a:schemeClr val="tx1">
                    <a:lumMod val="95000"/>
                    <a:lumOff val="5000"/>
                  </a:schemeClr>
                </a:solidFill>
                <a:latin typeface="Calibri body"/>
              </a:rPr>
              <a:t>CREATE TABLE </a:t>
            </a:r>
            <a:r>
              <a:rPr lang="en-IN" sz="1400" dirty="0" err="1">
                <a:solidFill>
                  <a:schemeClr val="tx1">
                    <a:lumMod val="95000"/>
                    <a:lumOff val="5000"/>
                  </a:schemeClr>
                </a:solidFill>
                <a:latin typeface="Calibri body"/>
              </a:rPr>
              <a:t>card_details</a:t>
            </a:r>
            <a:r>
              <a:rPr lang="en-IN" sz="1400" dirty="0">
                <a:solidFill>
                  <a:schemeClr val="tx1">
                    <a:lumMod val="95000"/>
                    <a:lumOff val="5000"/>
                  </a:schemeClr>
                </a:solidFill>
                <a:latin typeface="Calibri body"/>
              </a:rPr>
              <a:t>(</a:t>
            </a:r>
          </a:p>
          <a:p>
            <a:r>
              <a:rPr lang="en-IN" sz="1400" dirty="0">
                <a:solidFill>
                  <a:schemeClr val="tx1">
                    <a:lumMod val="95000"/>
                    <a:lumOff val="5000"/>
                  </a:schemeClr>
                </a:solidFill>
                <a:latin typeface="Calibri body"/>
              </a:rPr>
              <a:t>PAY_ID INT PRIMARY KEY AUTO_INCREMENT,</a:t>
            </a:r>
          </a:p>
          <a:p>
            <a:r>
              <a:rPr lang="en-IN" sz="1400" dirty="0">
                <a:solidFill>
                  <a:schemeClr val="tx1">
                    <a:lumMod val="95000"/>
                    <a:lumOff val="5000"/>
                  </a:schemeClr>
                </a:solidFill>
                <a:latin typeface="Calibri body"/>
              </a:rPr>
              <a:t>PASS_ID INT,</a:t>
            </a:r>
          </a:p>
          <a:p>
            <a:r>
              <a:rPr lang="en-IN" sz="1400" dirty="0">
                <a:solidFill>
                  <a:schemeClr val="tx1">
                    <a:lumMod val="95000"/>
                    <a:lumOff val="5000"/>
                  </a:schemeClr>
                </a:solidFill>
                <a:latin typeface="Calibri body"/>
              </a:rPr>
              <a:t>CARD_TYPE VARCHAR(20),</a:t>
            </a:r>
          </a:p>
          <a:p>
            <a:r>
              <a:rPr lang="en-IN" sz="1400" dirty="0">
                <a:solidFill>
                  <a:schemeClr val="tx1">
                    <a:lumMod val="95000"/>
                    <a:lumOff val="5000"/>
                  </a:schemeClr>
                </a:solidFill>
                <a:latin typeface="Calibri body"/>
              </a:rPr>
              <a:t>BANK_NAME VARCHAR(20),</a:t>
            </a:r>
          </a:p>
          <a:p>
            <a:r>
              <a:rPr lang="en-IN" sz="1400" dirty="0">
                <a:solidFill>
                  <a:schemeClr val="tx1">
                    <a:lumMod val="95000"/>
                    <a:lumOff val="5000"/>
                  </a:schemeClr>
                </a:solidFill>
                <a:latin typeface="Calibri body"/>
              </a:rPr>
              <a:t>CARD_NUMBER INT,</a:t>
            </a:r>
          </a:p>
          <a:p>
            <a:r>
              <a:rPr lang="en-IN" sz="1400" dirty="0">
                <a:solidFill>
                  <a:schemeClr val="tx1">
                    <a:lumMod val="95000"/>
                    <a:lumOff val="5000"/>
                  </a:schemeClr>
                </a:solidFill>
                <a:latin typeface="Calibri body"/>
              </a:rPr>
              <a:t>CARD_NAME VARCHAR(20)</a:t>
            </a:r>
          </a:p>
          <a:p>
            <a:r>
              <a:rPr lang="en-IN" sz="1400" dirty="0">
                <a:solidFill>
                  <a:schemeClr val="tx1">
                    <a:lumMod val="95000"/>
                    <a:lumOff val="5000"/>
                  </a:schemeClr>
                </a:solidFill>
                <a:latin typeface="Calibri body"/>
              </a:rPr>
              <a:t>);</a:t>
            </a:r>
          </a:p>
          <a:p>
            <a:pPr marL="0" indent="0">
              <a:buNone/>
            </a:pPr>
            <a:r>
              <a:rPr lang="en-IN" sz="1400" b="1" u="sng" dirty="0">
                <a:solidFill>
                  <a:schemeClr val="tx1">
                    <a:lumMod val="95000"/>
                    <a:lumOff val="5000"/>
                  </a:schemeClr>
                </a:solidFill>
                <a:latin typeface="Calibri body"/>
              </a:rPr>
              <a:t>VIEW 1:</a:t>
            </a:r>
          </a:p>
          <a:p>
            <a:pPr marL="0" indent="0">
              <a:buNone/>
            </a:pPr>
            <a:r>
              <a:rPr lang="en-IN" sz="1400" dirty="0">
                <a:solidFill>
                  <a:schemeClr val="tx1">
                    <a:lumMod val="95000"/>
                    <a:lumOff val="5000"/>
                  </a:schemeClr>
                </a:solidFill>
                <a:latin typeface="Calibri body"/>
              </a:rPr>
              <a:t>CREATE view </a:t>
            </a:r>
            <a:r>
              <a:rPr lang="en-IN" sz="1400" dirty="0" err="1">
                <a:solidFill>
                  <a:schemeClr val="tx1">
                    <a:lumMod val="95000"/>
                    <a:lumOff val="5000"/>
                  </a:schemeClr>
                </a:solidFill>
                <a:latin typeface="Calibri body"/>
              </a:rPr>
              <a:t>final_list</a:t>
            </a:r>
            <a:r>
              <a:rPr lang="en-IN" sz="1400" dirty="0">
                <a:solidFill>
                  <a:schemeClr val="tx1">
                    <a:lumMod val="95000"/>
                    <a:lumOff val="5000"/>
                  </a:schemeClr>
                </a:solidFill>
                <a:latin typeface="Calibri body"/>
              </a:rPr>
              <a:t> </a:t>
            </a:r>
          </a:p>
          <a:p>
            <a:r>
              <a:rPr lang="en-IN" sz="1400" dirty="0">
                <a:solidFill>
                  <a:schemeClr val="tx1">
                    <a:lumMod val="95000"/>
                    <a:lumOff val="5000"/>
                  </a:schemeClr>
                </a:solidFill>
                <a:latin typeface="Calibri body"/>
              </a:rPr>
              <a:t>as SELECT a.*,</a:t>
            </a:r>
            <a:r>
              <a:rPr lang="en-IN" sz="1400" dirty="0" err="1">
                <a:solidFill>
                  <a:schemeClr val="tx1">
                    <a:lumMod val="95000"/>
                    <a:lumOff val="5000"/>
                  </a:schemeClr>
                </a:solidFill>
                <a:latin typeface="Calibri body"/>
              </a:rPr>
              <a:t>b.DATE,b.T_NO,b.FROM_ST,b.TO_ST</a:t>
            </a:r>
            <a:r>
              <a:rPr lang="en-IN" sz="1400" dirty="0">
                <a:solidFill>
                  <a:schemeClr val="tx1">
                    <a:lumMod val="95000"/>
                    <a:lumOff val="5000"/>
                  </a:schemeClr>
                </a:solidFill>
                <a:latin typeface="Calibri body"/>
              </a:rPr>
              <a:t>, </a:t>
            </a:r>
            <a:r>
              <a:rPr lang="en-IN" sz="1400" dirty="0" err="1">
                <a:solidFill>
                  <a:schemeClr val="tx1">
                    <a:lumMod val="95000"/>
                    <a:lumOff val="5000"/>
                  </a:schemeClr>
                </a:solidFill>
                <a:latin typeface="Calibri body"/>
              </a:rPr>
              <a:t>b.SEAT_NO</a:t>
            </a:r>
            <a:endParaRPr lang="en-IN" sz="1400" dirty="0">
              <a:solidFill>
                <a:schemeClr val="tx1">
                  <a:lumMod val="95000"/>
                  <a:lumOff val="5000"/>
                </a:schemeClr>
              </a:solidFill>
              <a:latin typeface="Calibri body"/>
            </a:endParaRPr>
          </a:p>
          <a:p>
            <a:r>
              <a:rPr lang="en-IN" sz="1400" dirty="0">
                <a:solidFill>
                  <a:schemeClr val="tx1">
                    <a:lumMod val="95000"/>
                    <a:lumOff val="5000"/>
                  </a:schemeClr>
                </a:solidFill>
                <a:latin typeface="Calibri body"/>
              </a:rPr>
              <a:t>FROM </a:t>
            </a:r>
            <a:r>
              <a:rPr lang="en-IN" sz="1400" dirty="0" err="1">
                <a:solidFill>
                  <a:schemeClr val="tx1">
                    <a:lumMod val="95000"/>
                    <a:lumOff val="5000"/>
                  </a:schemeClr>
                </a:solidFill>
                <a:latin typeface="Calibri body"/>
              </a:rPr>
              <a:t>passenger_details</a:t>
            </a:r>
            <a:r>
              <a:rPr lang="en-IN" sz="1400" dirty="0">
                <a:solidFill>
                  <a:schemeClr val="tx1">
                    <a:lumMod val="95000"/>
                    <a:lumOff val="5000"/>
                  </a:schemeClr>
                </a:solidFill>
                <a:latin typeface="Calibri body"/>
              </a:rPr>
              <a:t> a, </a:t>
            </a:r>
            <a:r>
              <a:rPr lang="en-IN" sz="1400" dirty="0" err="1">
                <a:solidFill>
                  <a:schemeClr val="tx1">
                    <a:lumMod val="95000"/>
                    <a:lumOff val="5000"/>
                  </a:schemeClr>
                </a:solidFill>
                <a:latin typeface="Calibri body"/>
              </a:rPr>
              <a:t>travel_history</a:t>
            </a:r>
            <a:r>
              <a:rPr lang="en-IN" sz="1400" dirty="0">
                <a:solidFill>
                  <a:schemeClr val="tx1">
                    <a:lumMod val="95000"/>
                    <a:lumOff val="5000"/>
                  </a:schemeClr>
                </a:solidFill>
                <a:latin typeface="Calibri body"/>
              </a:rPr>
              <a:t> b </a:t>
            </a:r>
          </a:p>
          <a:p>
            <a:r>
              <a:rPr lang="en-IN" sz="1400" dirty="0">
                <a:solidFill>
                  <a:schemeClr val="tx1">
                    <a:lumMod val="95000"/>
                    <a:lumOff val="5000"/>
                  </a:schemeClr>
                </a:solidFill>
                <a:latin typeface="Calibri body"/>
              </a:rPr>
              <a:t>WHERE </a:t>
            </a:r>
            <a:r>
              <a:rPr lang="en-IN" sz="1400" dirty="0" err="1">
                <a:solidFill>
                  <a:schemeClr val="tx1">
                    <a:lumMod val="95000"/>
                    <a:lumOff val="5000"/>
                  </a:schemeClr>
                </a:solidFill>
                <a:latin typeface="Calibri body"/>
              </a:rPr>
              <a:t>a.PASS_ID</a:t>
            </a:r>
            <a:r>
              <a:rPr lang="en-IN" sz="1400" dirty="0">
                <a:solidFill>
                  <a:schemeClr val="tx1">
                    <a:lumMod val="95000"/>
                    <a:lumOff val="5000"/>
                  </a:schemeClr>
                </a:solidFill>
                <a:latin typeface="Calibri body"/>
              </a:rPr>
              <a:t>= </a:t>
            </a:r>
            <a:r>
              <a:rPr lang="en-IN" sz="1400" dirty="0" err="1">
                <a:solidFill>
                  <a:schemeClr val="tx1">
                    <a:lumMod val="95000"/>
                    <a:lumOff val="5000"/>
                  </a:schemeClr>
                </a:solidFill>
                <a:latin typeface="Calibri body"/>
              </a:rPr>
              <a:t>b.PASS_ID</a:t>
            </a:r>
            <a:r>
              <a:rPr lang="en-IN" sz="1400" dirty="0">
                <a:solidFill>
                  <a:schemeClr val="tx1">
                    <a:lumMod val="95000"/>
                    <a:lumOff val="5000"/>
                  </a:schemeClr>
                </a:solidFill>
                <a:latin typeface="Calibri body"/>
              </a:rPr>
              <a:t> and </a:t>
            </a:r>
            <a:r>
              <a:rPr lang="en-IN" sz="1400" dirty="0" err="1">
                <a:solidFill>
                  <a:schemeClr val="tx1">
                    <a:lumMod val="95000"/>
                    <a:lumOff val="5000"/>
                  </a:schemeClr>
                </a:solidFill>
                <a:latin typeface="Calibri body"/>
              </a:rPr>
              <a:t>b.DATE</a:t>
            </a:r>
            <a:r>
              <a:rPr lang="en-IN" sz="1400" dirty="0">
                <a:solidFill>
                  <a:schemeClr val="tx1">
                    <a:lumMod val="95000"/>
                    <a:lumOff val="5000"/>
                  </a:schemeClr>
                </a:solidFill>
                <a:latin typeface="Calibri body"/>
              </a:rPr>
              <a:t> ='2020-07-08';</a:t>
            </a:r>
          </a:p>
        </p:txBody>
      </p:sp>
    </p:spTree>
    <p:extLst>
      <p:ext uri="{BB962C8B-B14F-4D97-AF65-F5344CB8AC3E}">
        <p14:creationId xmlns:p14="http://schemas.microsoft.com/office/powerpoint/2010/main" val="4247364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29F366C-6C9C-4D6E-B0F1-3A46945252CB}"/>
              </a:ext>
            </a:extLst>
          </p:cNvPr>
          <p:cNvSpPr txBox="1">
            <a:spLocks/>
          </p:cNvSpPr>
          <p:nvPr/>
        </p:nvSpPr>
        <p:spPr>
          <a:xfrm>
            <a:off x="993003" y="658334"/>
            <a:ext cx="11198997" cy="582819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400" b="1" u="sng" dirty="0">
                <a:solidFill>
                  <a:schemeClr val="tx1">
                    <a:lumMod val="95000"/>
                    <a:lumOff val="5000"/>
                  </a:schemeClr>
                </a:solidFill>
                <a:latin typeface="Calibri body"/>
              </a:rPr>
              <a:t>VIEW 2:</a:t>
            </a:r>
          </a:p>
          <a:p>
            <a:r>
              <a:rPr lang="en-US" sz="1400" dirty="0">
                <a:solidFill>
                  <a:schemeClr val="tx1">
                    <a:lumMod val="95000"/>
                    <a:lumOff val="5000"/>
                  </a:schemeClr>
                </a:solidFill>
                <a:latin typeface="Calibri body"/>
              </a:rPr>
              <a:t>CREATE view ticket</a:t>
            </a:r>
          </a:p>
          <a:p>
            <a:r>
              <a:rPr lang="en-US" sz="1400" dirty="0">
                <a:solidFill>
                  <a:schemeClr val="tx1">
                    <a:lumMod val="95000"/>
                    <a:lumOff val="5000"/>
                  </a:schemeClr>
                </a:solidFill>
                <a:latin typeface="Calibri body"/>
              </a:rPr>
              <a:t> as SELECT a.*,</a:t>
            </a:r>
            <a:r>
              <a:rPr lang="en-US" sz="1400" dirty="0" err="1">
                <a:solidFill>
                  <a:schemeClr val="tx1">
                    <a:lumMod val="95000"/>
                    <a:lumOff val="5000"/>
                  </a:schemeClr>
                </a:solidFill>
                <a:latin typeface="Calibri body"/>
              </a:rPr>
              <a:t>b.DATE,b.T_NO,b.FROM_ST,b.TO_ST</a:t>
            </a:r>
            <a:r>
              <a:rPr lang="en-US" sz="1400" dirty="0">
                <a:solidFill>
                  <a:schemeClr val="tx1">
                    <a:lumMod val="95000"/>
                    <a:lumOff val="5000"/>
                  </a:schemeClr>
                </a:solidFill>
                <a:latin typeface="Calibri body"/>
              </a:rPr>
              <a:t>, </a:t>
            </a:r>
            <a:r>
              <a:rPr lang="en-US" sz="1400" dirty="0" err="1">
                <a:solidFill>
                  <a:schemeClr val="tx1">
                    <a:lumMod val="95000"/>
                    <a:lumOff val="5000"/>
                  </a:schemeClr>
                </a:solidFill>
                <a:latin typeface="Calibri body"/>
              </a:rPr>
              <a:t>b.SEAT_NO,c.AMOUNT</a:t>
            </a:r>
            <a:r>
              <a:rPr lang="en-US" sz="1400" dirty="0">
                <a:solidFill>
                  <a:schemeClr val="tx1">
                    <a:lumMod val="95000"/>
                    <a:lumOff val="5000"/>
                  </a:schemeClr>
                </a:solidFill>
                <a:latin typeface="Calibri body"/>
              </a:rPr>
              <a:t> </a:t>
            </a:r>
          </a:p>
          <a:p>
            <a:r>
              <a:rPr lang="en-US" sz="1400" dirty="0">
                <a:solidFill>
                  <a:schemeClr val="tx1">
                    <a:lumMod val="95000"/>
                    <a:lumOff val="5000"/>
                  </a:schemeClr>
                </a:solidFill>
                <a:latin typeface="Calibri body"/>
              </a:rPr>
              <a:t> FROM </a:t>
            </a:r>
            <a:r>
              <a:rPr lang="en-US" sz="1400" dirty="0" err="1">
                <a:solidFill>
                  <a:schemeClr val="tx1">
                    <a:lumMod val="95000"/>
                    <a:lumOff val="5000"/>
                  </a:schemeClr>
                </a:solidFill>
                <a:latin typeface="Calibri body"/>
              </a:rPr>
              <a:t>passenger_details</a:t>
            </a:r>
            <a:r>
              <a:rPr lang="en-US" sz="1400" dirty="0">
                <a:solidFill>
                  <a:schemeClr val="tx1">
                    <a:lumMod val="95000"/>
                    <a:lumOff val="5000"/>
                  </a:schemeClr>
                </a:solidFill>
                <a:latin typeface="Calibri body"/>
              </a:rPr>
              <a:t> a</a:t>
            </a:r>
          </a:p>
          <a:p>
            <a:r>
              <a:rPr lang="en-US" sz="1400" dirty="0">
                <a:solidFill>
                  <a:schemeClr val="tx1">
                    <a:lumMod val="95000"/>
                    <a:lumOff val="5000"/>
                  </a:schemeClr>
                </a:solidFill>
                <a:latin typeface="Calibri body"/>
              </a:rPr>
              <a:t> INNER JOIN </a:t>
            </a:r>
            <a:r>
              <a:rPr lang="en-US" sz="1400" dirty="0" err="1">
                <a:solidFill>
                  <a:schemeClr val="tx1">
                    <a:lumMod val="95000"/>
                    <a:lumOff val="5000"/>
                  </a:schemeClr>
                </a:solidFill>
                <a:latin typeface="Calibri body"/>
              </a:rPr>
              <a:t>travel_history</a:t>
            </a:r>
            <a:r>
              <a:rPr lang="en-US" sz="1400" dirty="0">
                <a:solidFill>
                  <a:schemeClr val="tx1">
                    <a:lumMod val="95000"/>
                    <a:lumOff val="5000"/>
                  </a:schemeClr>
                </a:solidFill>
                <a:latin typeface="Calibri body"/>
              </a:rPr>
              <a:t> b ON </a:t>
            </a:r>
            <a:r>
              <a:rPr lang="en-US" sz="1400" dirty="0" err="1">
                <a:solidFill>
                  <a:schemeClr val="tx1">
                    <a:lumMod val="95000"/>
                    <a:lumOff val="5000"/>
                  </a:schemeClr>
                </a:solidFill>
                <a:latin typeface="Calibri body"/>
              </a:rPr>
              <a:t>a.PASS_ID</a:t>
            </a:r>
            <a:r>
              <a:rPr lang="en-US" sz="1400" dirty="0">
                <a:solidFill>
                  <a:schemeClr val="tx1">
                    <a:lumMod val="95000"/>
                    <a:lumOff val="5000"/>
                  </a:schemeClr>
                </a:solidFill>
                <a:latin typeface="Calibri body"/>
              </a:rPr>
              <a:t> = </a:t>
            </a:r>
            <a:r>
              <a:rPr lang="en-US" sz="1400" dirty="0" err="1">
                <a:solidFill>
                  <a:schemeClr val="tx1">
                    <a:lumMod val="95000"/>
                    <a:lumOff val="5000"/>
                  </a:schemeClr>
                </a:solidFill>
                <a:latin typeface="Calibri body"/>
              </a:rPr>
              <a:t>b.PASS_ID</a:t>
            </a:r>
            <a:endParaRPr lang="en-US" sz="1400" dirty="0">
              <a:solidFill>
                <a:schemeClr val="tx1">
                  <a:lumMod val="95000"/>
                  <a:lumOff val="5000"/>
                </a:schemeClr>
              </a:solidFill>
              <a:latin typeface="Calibri body"/>
            </a:endParaRPr>
          </a:p>
          <a:p>
            <a:r>
              <a:rPr lang="en-US" sz="1400" dirty="0">
                <a:solidFill>
                  <a:schemeClr val="tx1">
                    <a:lumMod val="95000"/>
                    <a:lumOff val="5000"/>
                  </a:schemeClr>
                </a:solidFill>
                <a:latin typeface="Calibri body"/>
              </a:rPr>
              <a:t> INNER JOIN </a:t>
            </a:r>
            <a:r>
              <a:rPr lang="en-US" sz="1400" dirty="0" err="1">
                <a:solidFill>
                  <a:schemeClr val="tx1">
                    <a:lumMod val="95000"/>
                    <a:lumOff val="5000"/>
                  </a:schemeClr>
                </a:solidFill>
                <a:latin typeface="Calibri body"/>
              </a:rPr>
              <a:t>pay_details</a:t>
            </a:r>
            <a:r>
              <a:rPr lang="en-US" sz="1400" dirty="0">
                <a:solidFill>
                  <a:schemeClr val="tx1">
                    <a:lumMod val="95000"/>
                    <a:lumOff val="5000"/>
                  </a:schemeClr>
                </a:solidFill>
                <a:latin typeface="Calibri body"/>
              </a:rPr>
              <a:t> c ON </a:t>
            </a:r>
            <a:r>
              <a:rPr lang="en-US" sz="1400" dirty="0" err="1">
                <a:solidFill>
                  <a:schemeClr val="tx1">
                    <a:lumMod val="95000"/>
                    <a:lumOff val="5000"/>
                  </a:schemeClr>
                </a:solidFill>
                <a:latin typeface="Calibri body"/>
              </a:rPr>
              <a:t>a.PASS_ID</a:t>
            </a:r>
            <a:r>
              <a:rPr lang="en-US" sz="1400" dirty="0">
                <a:solidFill>
                  <a:schemeClr val="tx1">
                    <a:lumMod val="95000"/>
                    <a:lumOff val="5000"/>
                  </a:schemeClr>
                </a:solidFill>
                <a:latin typeface="Calibri body"/>
              </a:rPr>
              <a:t> = </a:t>
            </a:r>
            <a:r>
              <a:rPr lang="en-US" sz="1400" dirty="0" err="1">
                <a:solidFill>
                  <a:schemeClr val="tx1">
                    <a:lumMod val="95000"/>
                    <a:lumOff val="5000"/>
                  </a:schemeClr>
                </a:solidFill>
                <a:latin typeface="Calibri body"/>
              </a:rPr>
              <a:t>c.PASS_ID</a:t>
            </a:r>
            <a:r>
              <a:rPr lang="en-US" sz="1400" dirty="0">
                <a:solidFill>
                  <a:schemeClr val="tx1">
                    <a:lumMod val="95000"/>
                    <a:lumOff val="5000"/>
                  </a:schemeClr>
                </a:solidFill>
                <a:latin typeface="Calibri body"/>
              </a:rPr>
              <a:t> AND </a:t>
            </a:r>
            <a:r>
              <a:rPr lang="en-US" sz="1400" dirty="0" err="1">
                <a:solidFill>
                  <a:schemeClr val="tx1">
                    <a:lumMod val="95000"/>
                    <a:lumOff val="5000"/>
                  </a:schemeClr>
                </a:solidFill>
                <a:latin typeface="Calibri body"/>
              </a:rPr>
              <a:t>b.DATE</a:t>
            </a:r>
            <a:r>
              <a:rPr lang="en-US" sz="1400" dirty="0">
                <a:solidFill>
                  <a:schemeClr val="tx1">
                    <a:lumMod val="95000"/>
                    <a:lumOff val="5000"/>
                  </a:schemeClr>
                </a:solidFill>
                <a:latin typeface="Calibri body"/>
              </a:rPr>
              <a:t> = </a:t>
            </a:r>
            <a:r>
              <a:rPr lang="en-US" sz="1400" dirty="0" err="1">
                <a:solidFill>
                  <a:schemeClr val="tx1">
                    <a:lumMod val="95000"/>
                    <a:lumOff val="5000"/>
                  </a:schemeClr>
                </a:solidFill>
                <a:latin typeface="Calibri body"/>
              </a:rPr>
              <a:t>c.DATE</a:t>
            </a:r>
            <a:r>
              <a:rPr lang="en-US" sz="1400" dirty="0">
                <a:solidFill>
                  <a:schemeClr val="tx1">
                    <a:lumMod val="95000"/>
                    <a:lumOff val="5000"/>
                  </a:schemeClr>
                </a:solidFill>
                <a:latin typeface="Calibri body"/>
              </a:rPr>
              <a:t>;</a:t>
            </a:r>
          </a:p>
          <a:p>
            <a:pPr marL="0" indent="0">
              <a:buNone/>
            </a:pPr>
            <a:r>
              <a:rPr lang="en-US" sz="1400" dirty="0">
                <a:solidFill>
                  <a:schemeClr val="tx1">
                    <a:lumMod val="95000"/>
                    <a:lumOff val="5000"/>
                  </a:schemeClr>
                </a:solidFill>
                <a:latin typeface="Calibri body"/>
              </a:rPr>
              <a:t>  </a:t>
            </a:r>
            <a:r>
              <a:rPr lang="en-US" sz="1400" b="1" u="sng" dirty="0">
                <a:solidFill>
                  <a:schemeClr val="tx1">
                    <a:lumMod val="95000"/>
                    <a:lumOff val="5000"/>
                  </a:schemeClr>
                </a:solidFill>
                <a:latin typeface="Calibri body"/>
              </a:rPr>
              <a:t>CANCELATION:</a:t>
            </a:r>
          </a:p>
          <a:p>
            <a:pPr marL="0" indent="0">
              <a:buNone/>
            </a:pPr>
            <a:r>
              <a:rPr lang="en-US" sz="1400" dirty="0">
                <a:solidFill>
                  <a:schemeClr val="tx1">
                    <a:lumMod val="95000"/>
                    <a:lumOff val="5000"/>
                  </a:schemeClr>
                </a:solidFill>
                <a:latin typeface="Calibri body"/>
              </a:rPr>
              <a:t>  SET @cancel_id:= '';</a:t>
            </a:r>
          </a:p>
          <a:p>
            <a:r>
              <a:rPr lang="en-US" sz="1400" dirty="0">
                <a:solidFill>
                  <a:schemeClr val="tx1">
                    <a:lumMod val="95000"/>
                    <a:lumOff val="5000"/>
                  </a:schemeClr>
                </a:solidFill>
                <a:latin typeface="Calibri body"/>
              </a:rPr>
              <a:t>SET @cancel_date:= '';</a:t>
            </a:r>
          </a:p>
          <a:p>
            <a:r>
              <a:rPr lang="en-US" sz="1400" dirty="0">
                <a:solidFill>
                  <a:schemeClr val="tx1">
                    <a:lumMod val="95000"/>
                    <a:lumOff val="5000"/>
                  </a:schemeClr>
                </a:solidFill>
                <a:latin typeface="Calibri body"/>
              </a:rPr>
              <a:t>DELETE FROM </a:t>
            </a:r>
            <a:r>
              <a:rPr lang="en-US" sz="1400" dirty="0" err="1">
                <a:solidFill>
                  <a:schemeClr val="tx1">
                    <a:lumMod val="95000"/>
                    <a:lumOff val="5000"/>
                  </a:schemeClr>
                </a:solidFill>
                <a:latin typeface="Calibri body"/>
              </a:rPr>
              <a:t>travel_history</a:t>
            </a:r>
            <a:r>
              <a:rPr lang="en-US" sz="1400" dirty="0">
                <a:solidFill>
                  <a:schemeClr val="tx1">
                    <a:lumMod val="95000"/>
                    <a:lumOff val="5000"/>
                  </a:schemeClr>
                </a:solidFill>
                <a:latin typeface="Calibri body"/>
              </a:rPr>
              <a:t> WHERE PASS_ID = @cancel AND DATE = @cancel_date;</a:t>
            </a:r>
          </a:p>
          <a:p>
            <a:r>
              <a:rPr lang="en-US" sz="1400" dirty="0">
                <a:solidFill>
                  <a:schemeClr val="tx1">
                    <a:lumMod val="95000"/>
                    <a:lumOff val="5000"/>
                  </a:schemeClr>
                </a:solidFill>
                <a:latin typeface="Calibri body"/>
              </a:rPr>
              <a:t>DELETE FROM </a:t>
            </a:r>
            <a:r>
              <a:rPr lang="en-US" sz="1400" dirty="0" err="1">
                <a:solidFill>
                  <a:schemeClr val="tx1">
                    <a:lumMod val="95000"/>
                    <a:lumOff val="5000"/>
                  </a:schemeClr>
                </a:solidFill>
                <a:latin typeface="Calibri body"/>
              </a:rPr>
              <a:t>pay_details</a:t>
            </a:r>
            <a:r>
              <a:rPr lang="en-US" sz="1400" dirty="0">
                <a:solidFill>
                  <a:schemeClr val="tx1">
                    <a:lumMod val="95000"/>
                    <a:lumOff val="5000"/>
                  </a:schemeClr>
                </a:solidFill>
                <a:latin typeface="Calibri body"/>
              </a:rPr>
              <a:t> WHERE PASS_ID = @cancel AND DATE = @cancel_date;</a:t>
            </a:r>
          </a:p>
          <a:p>
            <a:pPr marL="0" indent="0">
              <a:buNone/>
            </a:pPr>
            <a:r>
              <a:rPr lang="en-US" sz="1400" dirty="0">
                <a:solidFill>
                  <a:schemeClr val="tx1">
                    <a:lumMod val="95000"/>
                    <a:lumOff val="5000"/>
                  </a:schemeClr>
                </a:solidFill>
                <a:latin typeface="Calibri body"/>
              </a:rPr>
              <a:t>   SET @c_train_no:='';</a:t>
            </a:r>
          </a:p>
          <a:p>
            <a:r>
              <a:rPr lang="en-US" sz="1400" dirty="0">
                <a:solidFill>
                  <a:schemeClr val="tx1">
                    <a:lumMod val="95000"/>
                    <a:lumOff val="5000"/>
                  </a:schemeClr>
                </a:solidFill>
                <a:latin typeface="Calibri body"/>
              </a:rPr>
              <a:t>SET @c_train_date:=‘’;</a:t>
            </a:r>
          </a:p>
          <a:p>
            <a:pPr marL="0" indent="0">
              <a:buNone/>
            </a:pPr>
            <a:r>
              <a:rPr lang="en-US" sz="1400" dirty="0">
                <a:solidFill>
                  <a:schemeClr val="tx1">
                    <a:lumMod val="95000"/>
                    <a:lumOff val="5000"/>
                  </a:schemeClr>
                </a:solidFill>
                <a:latin typeface="Calibri body"/>
              </a:rPr>
              <a:t>   DELETE FROM </a:t>
            </a:r>
            <a:r>
              <a:rPr lang="en-US" sz="1400" dirty="0" err="1">
                <a:solidFill>
                  <a:schemeClr val="tx1">
                    <a:lumMod val="95000"/>
                    <a:lumOff val="5000"/>
                  </a:schemeClr>
                </a:solidFill>
                <a:latin typeface="Calibri body"/>
              </a:rPr>
              <a:t>travel_history</a:t>
            </a:r>
            <a:r>
              <a:rPr lang="en-US" sz="1400" dirty="0">
                <a:solidFill>
                  <a:schemeClr val="tx1">
                    <a:lumMod val="95000"/>
                    <a:lumOff val="5000"/>
                  </a:schemeClr>
                </a:solidFill>
                <a:latin typeface="Calibri body"/>
              </a:rPr>
              <a:t> WHERE T_NO=@c_train_no AND DATE = @c_train_date;</a:t>
            </a:r>
          </a:p>
          <a:p>
            <a:r>
              <a:rPr lang="en-US" sz="1400" dirty="0">
                <a:solidFill>
                  <a:schemeClr val="tx1">
                    <a:lumMod val="95000"/>
                    <a:lumOff val="5000"/>
                  </a:schemeClr>
                </a:solidFill>
                <a:latin typeface="Calibri body"/>
              </a:rPr>
              <a:t>DELETE FROM </a:t>
            </a:r>
            <a:r>
              <a:rPr lang="en-US" sz="1400" dirty="0" err="1">
                <a:solidFill>
                  <a:schemeClr val="tx1">
                    <a:lumMod val="95000"/>
                    <a:lumOff val="5000"/>
                  </a:schemeClr>
                </a:solidFill>
                <a:latin typeface="Calibri body"/>
              </a:rPr>
              <a:t>pay_details</a:t>
            </a:r>
            <a:r>
              <a:rPr lang="en-US" sz="1400" dirty="0">
                <a:solidFill>
                  <a:schemeClr val="tx1">
                    <a:lumMod val="95000"/>
                    <a:lumOff val="5000"/>
                  </a:schemeClr>
                </a:solidFill>
                <a:latin typeface="Calibri body"/>
              </a:rPr>
              <a:t> WHERE DATE = @c_train_date;</a:t>
            </a:r>
          </a:p>
          <a:p>
            <a:endParaRPr lang="en-US" sz="1400" dirty="0">
              <a:solidFill>
                <a:schemeClr val="tx1">
                  <a:lumMod val="95000"/>
                  <a:lumOff val="5000"/>
                </a:schemeClr>
              </a:solidFill>
              <a:latin typeface="Calibri body"/>
            </a:endParaRPr>
          </a:p>
          <a:p>
            <a:endParaRPr lang="en-US" sz="1400" dirty="0">
              <a:solidFill>
                <a:schemeClr val="tx1">
                  <a:lumMod val="95000"/>
                  <a:lumOff val="5000"/>
                </a:schemeClr>
              </a:solidFill>
              <a:latin typeface="Calibri body"/>
            </a:endParaRPr>
          </a:p>
          <a:p>
            <a:endParaRPr lang="en-US" sz="1400" dirty="0">
              <a:solidFill>
                <a:schemeClr val="tx1">
                  <a:lumMod val="95000"/>
                  <a:lumOff val="5000"/>
                </a:schemeClr>
              </a:solidFill>
              <a:latin typeface="Calibri body"/>
            </a:endParaRPr>
          </a:p>
          <a:p>
            <a:endParaRPr lang="en-US" sz="1400" dirty="0">
              <a:solidFill>
                <a:schemeClr val="tx1">
                  <a:lumMod val="95000"/>
                  <a:lumOff val="5000"/>
                </a:schemeClr>
              </a:solidFill>
              <a:latin typeface="Calibri body"/>
            </a:endParaRPr>
          </a:p>
        </p:txBody>
      </p:sp>
    </p:spTree>
    <p:extLst>
      <p:ext uri="{BB962C8B-B14F-4D97-AF65-F5344CB8AC3E}">
        <p14:creationId xmlns:p14="http://schemas.microsoft.com/office/powerpoint/2010/main" val="8929684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EFD817-FA3E-41B6-B024-11742275FEFD}"/>
              </a:ext>
            </a:extLst>
          </p:cNvPr>
          <p:cNvSpPr>
            <a:spLocks noGrp="1"/>
          </p:cNvSpPr>
          <p:nvPr>
            <p:ph idx="1"/>
          </p:nvPr>
        </p:nvSpPr>
        <p:spPr>
          <a:xfrm>
            <a:off x="1150937" y="843243"/>
            <a:ext cx="10383838" cy="5109882"/>
          </a:xfrm>
        </p:spPr>
        <p:txBody>
          <a:bodyPr>
            <a:normAutofit/>
          </a:bodyPr>
          <a:lstStyle/>
          <a:p>
            <a:pPr marL="0" indent="0">
              <a:buNone/>
            </a:pPr>
            <a:r>
              <a:rPr lang="en-US" sz="1400" dirty="0"/>
              <a:t>SET @t:= '08:00';</a:t>
            </a:r>
          </a:p>
          <a:p>
            <a:pPr marL="0" indent="0">
              <a:buNone/>
            </a:pPr>
            <a:r>
              <a:rPr lang="en-US" sz="1400" dirty="0"/>
              <a:t>SELECT </a:t>
            </a:r>
          </a:p>
          <a:p>
            <a:pPr marL="0" indent="0">
              <a:buNone/>
            </a:pPr>
            <a:r>
              <a:rPr lang="en-US" sz="1400" dirty="0"/>
              <a:t>if( @t&lt;from_time, 'not started',</a:t>
            </a:r>
          </a:p>
          <a:p>
            <a:pPr marL="0" indent="0">
              <a:buNone/>
            </a:pPr>
            <a:r>
              <a:rPr lang="en-US" sz="1400" dirty="0"/>
              <a:t>   if(@t&lt;st1_in, CONCAT('between ',from_</a:t>
            </a:r>
            <a:r>
              <a:rPr lang="en-US" sz="1400" dirty="0" err="1"/>
              <a:t>st</a:t>
            </a:r>
            <a:r>
              <a:rPr lang="en-US" sz="1400" dirty="0"/>
              <a:t>,'and ', st1_name), </a:t>
            </a:r>
          </a:p>
          <a:p>
            <a:pPr marL="0" indent="0">
              <a:buNone/>
            </a:pPr>
            <a:r>
              <a:rPr lang="en-US" sz="1400" dirty="0"/>
              <a:t>       if(@t&lt;st1_out,CONCAT('in ', st1_name),</a:t>
            </a:r>
          </a:p>
          <a:p>
            <a:pPr marL="0" indent="0">
              <a:buNone/>
            </a:pPr>
            <a:r>
              <a:rPr lang="en-US" sz="1400" dirty="0"/>
              <a:t>           if(@t&lt;st2_in,CONCAT('between', st1_name , 'and', st2_name), </a:t>
            </a:r>
          </a:p>
          <a:p>
            <a:pPr marL="0" indent="0">
              <a:buNone/>
            </a:pPr>
            <a:r>
              <a:rPr lang="en-US" sz="1400" dirty="0"/>
              <a:t>               if(@t&lt;st2_out,CONCAT('in', st2_name),</a:t>
            </a:r>
          </a:p>
          <a:p>
            <a:pPr marL="0" indent="0">
              <a:buNone/>
            </a:pPr>
            <a:r>
              <a:rPr lang="en-US" sz="1400" dirty="0"/>
              <a:t>	         if(@t&lt;st3_in,CONCAT('between' , st2_name,  'and' , st3_name), </a:t>
            </a:r>
          </a:p>
          <a:p>
            <a:pPr marL="0" indent="0">
              <a:buNone/>
            </a:pPr>
            <a:r>
              <a:rPr lang="en-US" sz="1400" dirty="0"/>
              <a:t>                       if(@t&lt;st3_out,CONCAT('in' , st3_name),</a:t>
            </a:r>
          </a:p>
          <a:p>
            <a:pPr marL="0" indent="0">
              <a:buNone/>
            </a:pPr>
            <a:r>
              <a:rPr lang="en-US" sz="1400" dirty="0"/>
              <a:t>                           if(@t&lt;to_time,CONCAT('between' , st3_name , 'and' , </a:t>
            </a:r>
            <a:r>
              <a:rPr lang="en-US" sz="1400" dirty="0" err="1"/>
              <a:t>to_st</a:t>
            </a:r>
            <a:r>
              <a:rPr lang="en-US" sz="1400" dirty="0"/>
              <a:t>),</a:t>
            </a:r>
          </a:p>
          <a:p>
            <a:pPr marL="0" indent="0">
              <a:buNone/>
            </a:pPr>
            <a:r>
              <a:rPr lang="en-US" sz="1400" dirty="0"/>
              <a:t>                              if(@t=to_time, CONCAT('in' ,  </a:t>
            </a:r>
            <a:r>
              <a:rPr lang="en-US" sz="1400" dirty="0" err="1"/>
              <a:t>to_st</a:t>
            </a:r>
            <a:r>
              <a:rPr lang="en-US" sz="1400" dirty="0"/>
              <a:t>), 'already reached')))))))))</a:t>
            </a:r>
          </a:p>
          <a:p>
            <a:pPr marL="0" indent="0">
              <a:buNone/>
            </a:pPr>
            <a:r>
              <a:rPr lang="en-US" sz="1400" dirty="0"/>
              <a:t>FROM </a:t>
            </a:r>
            <a:r>
              <a:rPr lang="en-US" sz="1400" dirty="0" err="1"/>
              <a:t>train_table</a:t>
            </a:r>
            <a:r>
              <a:rPr lang="en-US" sz="1400" dirty="0"/>
              <a:t>;</a:t>
            </a:r>
          </a:p>
          <a:p>
            <a:pPr marL="0" indent="0">
              <a:buNone/>
            </a:pPr>
            <a:endParaRPr lang="en-IN" sz="1400" dirty="0"/>
          </a:p>
        </p:txBody>
      </p:sp>
    </p:spTree>
    <p:extLst>
      <p:ext uri="{BB962C8B-B14F-4D97-AF65-F5344CB8AC3E}">
        <p14:creationId xmlns:p14="http://schemas.microsoft.com/office/powerpoint/2010/main" val="795312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8AA21E-3CEC-40BE-A789-54C84AD9A84D}"/>
              </a:ext>
            </a:extLst>
          </p:cNvPr>
          <p:cNvSpPr>
            <a:spLocks noGrp="1"/>
          </p:cNvSpPr>
          <p:nvPr>
            <p:ph type="title"/>
          </p:nvPr>
        </p:nvSpPr>
        <p:spPr/>
        <p:txBody>
          <a:bodyPr/>
          <a:lstStyle/>
          <a:p>
            <a:r>
              <a:rPr lang="en-IN" dirty="0"/>
              <a:t>OUTPUT SCREENSHOTS:</a:t>
            </a:r>
          </a:p>
        </p:txBody>
      </p:sp>
      <p:sp>
        <p:nvSpPr>
          <p:cNvPr id="6" name="Content Placeholder 3">
            <a:extLst>
              <a:ext uri="{FF2B5EF4-FFF2-40B4-BE49-F238E27FC236}">
                <a16:creationId xmlns:a16="http://schemas.microsoft.com/office/drawing/2014/main" id="{B3E5F333-A117-4E07-B35C-730473CDC2DE}"/>
              </a:ext>
            </a:extLst>
          </p:cNvPr>
          <p:cNvSpPr>
            <a:spLocks noGrp="1"/>
          </p:cNvSpPr>
          <p:nvPr>
            <p:ph idx="1"/>
          </p:nvPr>
        </p:nvSpPr>
        <p:spPr>
          <a:xfrm>
            <a:off x="750887" y="1643343"/>
            <a:ext cx="8946541" cy="4195481"/>
          </a:xfrm>
        </p:spPr>
        <p:txBody>
          <a:bodyPr/>
          <a:lstStyle/>
          <a:p>
            <a:r>
              <a:rPr lang="en-IN" dirty="0" err="1"/>
              <a:t>train_table</a:t>
            </a:r>
            <a:endParaRPr lang="en-IN" dirty="0"/>
          </a:p>
        </p:txBody>
      </p:sp>
      <p:pic>
        <p:nvPicPr>
          <p:cNvPr id="5" name="Picture 4">
            <a:extLst>
              <a:ext uri="{FF2B5EF4-FFF2-40B4-BE49-F238E27FC236}">
                <a16:creationId xmlns:a16="http://schemas.microsoft.com/office/drawing/2014/main" id="{C20D9045-FA5C-43E9-8251-F4203235C5D8}"/>
              </a:ext>
            </a:extLst>
          </p:cNvPr>
          <p:cNvPicPr>
            <a:picLocks noChangeAspect="1"/>
          </p:cNvPicPr>
          <p:nvPr/>
        </p:nvPicPr>
        <p:blipFill>
          <a:blip r:embed="rId2"/>
          <a:stretch>
            <a:fillRect/>
          </a:stretch>
        </p:blipFill>
        <p:spPr>
          <a:xfrm>
            <a:off x="969961" y="2357437"/>
            <a:ext cx="10906125" cy="1729643"/>
          </a:xfrm>
          <a:prstGeom prst="rect">
            <a:avLst/>
          </a:prstGeom>
        </p:spPr>
      </p:pic>
    </p:spTree>
    <p:extLst>
      <p:ext uri="{BB962C8B-B14F-4D97-AF65-F5344CB8AC3E}">
        <p14:creationId xmlns:p14="http://schemas.microsoft.com/office/powerpoint/2010/main" val="37394820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3">
            <a:extLst>
              <a:ext uri="{FF2B5EF4-FFF2-40B4-BE49-F238E27FC236}">
                <a16:creationId xmlns:a16="http://schemas.microsoft.com/office/drawing/2014/main" id="{F9604B36-5DE9-49FC-8B9F-A7E3150EA12D}"/>
              </a:ext>
            </a:extLst>
          </p:cNvPr>
          <p:cNvSpPr txBox="1">
            <a:spLocks/>
          </p:cNvSpPr>
          <p:nvPr/>
        </p:nvSpPr>
        <p:spPr>
          <a:xfrm>
            <a:off x="965776" y="909918"/>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err="1"/>
              <a:t>ticket_price</a:t>
            </a:r>
            <a:endParaRPr lang="en-IN" dirty="0"/>
          </a:p>
        </p:txBody>
      </p:sp>
      <p:pic>
        <p:nvPicPr>
          <p:cNvPr id="4" name="Picture 3">
            <a:extLst>
              <a:ext uri="{FF2B5EF4-FFF2-40B4-BE49-F238E27FC236}">
                <a16:creationId xmlns:a16="http://schemas.microsoft.com/office/drawing/2014/main" id="{94751EED-CBF9-4557-B1E2-78FB251C4356}"/>
              </a:ext>
            </a:extLst>
          </p:cNvPr>
          <p:cNvPicPr>
            <a:picLocks noChangeAspect="1"/>
          </p:cNvPicPr>
          <p:nvPr/>
        </p:nvPicPr>
        <p:blipFill>
          <a:blip r:embed="rId2"/>
          <a:stretch>
            <a:fillRect/>
          </a:stretch>
        </p:blipFill>
        <p:spPr>
          <a:xfrm>
            <a:off x="1290637" y="1571624"/>
            <a:ext cx="4700588" cy="4173709"/>
          </a:xfrm>
          <a:prstGeom prst="rect">
            <a:avLst/>
          </a:prstGeom>
        </p:spPr>
      </p:pic>
    </p:spTree>
    <p:extLst>
      <p:ext uri="{BB962C8B-B14F-4D97-AF65-F5344CB8AC3E}">
        <p14:creationId xmlns:p14="http://schemas.microsoft.com/office/powerpoint/2010/main" val="437351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2BBC8F5-7741-4603-A483-EDB2E6AE0C59}"/>
              </a:ext>
            </a:extLst>
          </p:cNvPr>
          <p:cNvSpPr txBox="1">
            <a:spLocks/>
          </p:cNvSpPr>
          <p:nvPr/>
        </p:nvSpPr>
        <p:spPr>
          <a:xfrm>
            <a:off x="721893" y="978836"/>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err="1"/>
              <a:t>Running_status</a:t>
            </a:r>
            <a:endParaRPr lang="en-IN" dirty="0"/>
          </a:p>
        </p:txBody>
      </p:sp>
      <p:pic>
        <p:nvPicPr>
          <p:cNvPr id="5" name="Picture 4">
            <a:extLst>
              <a:ext uri="{FF2B5EF4-FFF2-40B4-BE49-F238E27FC236}">
                <a16:creationId xmlns:a16="http://schemas.microsoft.com/office/drawing/2014/main" id="{26B6894F-9EC2-4DED-BD1E-D5820866EB88}"/>
              </a:ext>
            </a:extLst>
          </p:cNvPr>
          <p:cNvPicPr>
            <a:picLocks noChangeAspect="1"/>
          </p:cNvPicPr>
          <p:nvPr/>
        </p:nvPicPr>
        <p:blipFill>
          <a:blip r:embed="rId2"/>
          <a:stretch>
            <a:fillRect/>
          </a:stretch>
        </p:blipFill>
        <p:spPr>
          <a:xfrm>
            <a:off x="1150960" y="1683683"/>
            <a:ext cx="10319147" cy="1543050"/>
          </a:xfrm>
          <a:prstGeom prst="rect">
            <a:avLst/>
          </a:prstGeom>
        </p:spPr>
      </p:pic>
    </p:spTree>
    <p:extLst>
      <p:ext uri="{BB962C8B-B14F-4D97-AF65-F5344CB8AC3E}">
        <p14:creationId xmlns:p14="http://schemas.microsoft.com/office/powerpoint/2010/main" val="3528549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3">
            <a:extLst>
              <a:ext uri="{FF2B5EF4-FFF2-40B4-BE49-F238E27FC236}">
                <a16:creationId xmlns:a16="http://schemas.microsoft.com/office/drawing/2014/main" id="{F19F5F56-EE1B-458E-B5CE-3E41FA67502F}"/>
              </a:ext>
            </a:extLst>
          </p:cNvPr>
          <p:cNvSpPr txBox="1">
            <a:spLocks/>
          </p:cNvSpPr>
          <p:nvPr/>
        </p:nvSpPr>
        <p:spPr>
          <a:xfrm>
            <a:off x="998118" y="902636"/>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err="1"/>
              <a:t>passenger_details</a:t>
            </a:r>
            <a:endParaRPr lang="en-IN" dirty="0"/>
          </a:p>
        </p:txBody>
      </p:sp>
      <p:pic>
        <p:nvPicPr>
          <p:cNvPr id="8" name="Picture 7">
            <a:extLst>
              <a:ext uri="{FF2B5EF4-FFF2-40B4-BE49-F238E27FC236}">
                <a16:creationId xmlns:a16="http://schemas.microsoft.com/office/drawing/2014/main" id="{3786971B-0861-4DD9-A6E5-56F2556A78F6}"/>
              </a:ext>
            </a:extLst>
          </p:cNvPr>
          <p:cNvPicPr>
            <a:picLocks noChangeAspect="1"/>
          </p:cNvPicPr>
          <p:nvPr/>
        </p:nvPicPr>
        <p:blipFill>
          <a:blip r:embed="rId2"/>
          <a:stretch>
            <a:fillRect/>
          </a:stretch>
        </p:blipFill>
        <p:spPr>
          <a:xfrm>
            <a:off x="1418883" y="1516217"/>
            <a:ext cx="4896533" cy="3581900"/>
          </a:xfrm>
          <a:prstGeom prst="rect">
            <a:avLst/>
          </a:prstGeom>
        </p:spPr>
      </p:pic>
    </p:spTree>
    <p:extLst>
      <p:ext uri="{BB962C8B-B14F-4D97-AF65-F5344CB8AC3E}">
        <p14:creationId xmlns:p14="http://schemas.microsoft.com/office/powerpoint/2010/main" val="1907489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87D2537-5008-439E-9F44-565377B56051}"/>
              </a:ext>
            </a:extLst>
          </p:cNvPr>
          <p:cNvPicPr>
            <a:picLocks noChangeAspect="1"/>
          </p:cNvPicPr>
          <p:nvPr/>
        </p:nvPicPr>
        <p:blipFill>
          <a:blip r:embed="rId2"/>
          <a:stretch>
            <a:fillRect/>
          </a:stretch>
        </p:blipFill>
        <p:spPr>
          <a:xfrm>
            <a:off x="1128221" y="1683683"/>
            <a:ext cx="7039957" cy="3105583"/>
          </a:xfrm>
          <a:prstGeom prst="rect">
            <a:avLst/>
          </a:prstGeom>
        </p:spPr>
      </p:pic>
      <p:sp>
        <p:nvSpPr>
          <p:cNvPr id="7" name="Content Placeholder 3">
            <a:extLst>
              <a:ext uri="{FF2B5EF4-FFF2-40B4-BE49-F238E27FC236}">
                <a16:creationId xmlns:a16="http://schemas.microsoft.com/office/drawing/2014/main" id="{88765A65-E9F5-49A6-B66C-8042D6FCA0B3}"/>
              </a:ext>
            </a:extLst>
          </p:cNvPr>
          <p:cNvSpPr txBox="1">
            <a:spLocks/>
          </p:cNvSpPr>
          <p:nvPr/>
        </p:nvSpPr>
        <p:spPr>
          <a:xfrm>
            <a:off x="721893" y="978836"/>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err="1"/>
              <a:t>travel_history</a:t>
            </a:r>
            <a:endParaRPr lang="en-IN" dirty="0"/>
          </a:p>
        </p:txBody>
      </p:sp>
    </p:spTree>
    <p:extLst>
      <p:ext uri="{BB962C8B-B14F-4D97-AF65-F5344CB8AC3E}">
        <p14:creationId xmlns:p14="http://schemas.microsoft.com/office/powerpoint/2010/main" val="31855980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0419842-2786-4E62-8764-E701DADE3927}"/>
              </a:ext>
            </a:extLst>
          </p:cNvPr>
          <p:cNvSpPr txBox="1">
            <a:spLocks/>
          </p:cNvSpPr>
          <p:nvPr/>
        </p:nvSpPr>
        <p:spPr>
          <a:xfrm>
            <a:off x="721893" y="978836"/>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err="1"/>
              <a:t>pay_details</a:t>
            </a:r>
            <a:endParaRPr lang="en-IN" dirty="0"/>
          </a:p>
        </p:txBody>
      </p:sp>
      <p:pic>
        <p:nvPicPr>
          <p:cNvPr id="6" name="Picture 5">
            <a:extLst>
              <a:ext uri="{FF2B5EF4-FFF2-40B4-BE49-F238E27FC236}">
                <a16:creationId xmlns:a16="http://schemas.microsoft.com/office/drawing/2014/main" id="{AC6CFE27-8DF8-4F17-B1CB-A47ED60FE272}"/>
              </a:ext>
            </a:extLst>
          </p:cNvPr>
          <p:cNvPicPr>
            <a:picLocks noChangeAspect="1"/>
          </p:cNvPicPr>
          <p:nvPr/>
        </p:nvPicPr>
        <p:blipFill>
          <a:blip r:embed="rId2"/>
          <a:stretch>
            <a:fillRect/>
          </a:stretch>
        </p:blipFill>
        <p:spPr>
          <a:xfrm>
            <a:off x="1066118" y="1683683"/>
            <a:ext cx="4887007" cy="3143689"/>
          </a:xfrm>
          <a:prstGeom prst="rect">
            <a:avLst/>
          </a:prstGeom>
        </p:spPr>
      </p:pic>
    </p:spTree>
    <p:extLst>
      <p:ext uri="{BB962C8B-B14F-4D97-AF65-F5344CB8AC3E}">
        <p14:creationId xmlns:p14="http://schemas.microsoft.com/office/powerpoint/2010/main" val="3490887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10110-6ACC-4E6E-8142-800979C9D8E6}"/>
              </a:ext>
            </a:extLst>
          </p:cNvPr>
          <p:cNvSpPr>
            <a:spLocks noGrp="1"/>
          </p:cNvSpPr>
          <p:nvPr>
            <p:ph type="title"/>
          </p:nvPr>
        </p:nvSpPr>
        <p:spPr/>
        <p:txBody>
          <a:bodyPr/>
          <a:lstStyle/>
          <a:p>
            <a:r>
              <a:rPr lang="en-IN" dirty="0"/>
              <a:t>TABLE OF CONTENTS	</a:t>
            </a:r>
          </a:p>
        </p:txBody>
      </p:sp>
      <p:sp>
        <p:nvSpPr>
          <p:cNvPr id="3" name="Content Placeholder 2">
            <a:extLst>
              <a:ext uri="{FF2B5EF4-FFF2-40B4-BE49-F238E27FC236}">
                <a16:creationId xmlns:a16="http://schemas.microsoft.com/office/drawing/2014/main" id="{092BBCD6-CC20-46AB-8883-C1DF11B83561}"/>
              </a:ext>
            </a:extLst>
          </p:cNvPr>
          <p:cNvSpPr>
            <a:spLocks noGrp="1"/>
          </p:cNvSpPr>
          <p:nvPr>
            <p:ph idx="1"/>
          </p:nvPr>
        </p:nvSpPr>
        <p:spPr>
          <a:xfrm>
            <a:off x="884993" y="1958173"/>
            <a:ext cx="10082286" cy="3175802"/>
          </a:xfrm>
        </p:spPr>
        <p:txBody>
          <a:bodyPr>
            <a:normAutofit/>
          </a:bodyPr>
          <a:lstStyle/>
          <a:p>
            <a:r>
              <a:rPr lang="en-IN" dirty="0"/>
              <a:t>TOPIC</a:t>
            </a:r>
          </a:p>
          <a:p>
            <a:r>
              <a:rPr lang="en-IN" dirty="0"/>
              <a:t> ER-DIAGRAM</a:t>
            </a:r>
          </a:p>
          <a:p>
            <a:r>
              <a:rPr lang="en-IN" dirty="0"/>
              <a:t> SQL CODE AND QUERIES</a:t>
            </a:r>
          </a:p>
          <a:p>
            <a:r>
              <a:rPr lang="en-IN" dirty="0"/>
              <a:t>PHP CODE</a:t>
            </a:r>
          </a:p>
          <a:p>
            <a:r>
              <a:rPr lang="en-IN" dirty="0"/>
              <a:t>HTML CODE</a:t>
            </a:r>
          </a:p>
          <a:p>
            <a:r>
              <a:rPr lang="en-IN" dirty="0"/>
              <a:t>SUMMARY</a:t>
            </a:r>
          </a:p>
          <a:p>
            <a:r>
              <a:rPr lang="en-IN" dirty="0"/>
              <a:t>OUTPUT SCREENSHOTS</a:t>
            </a:r>
          </a:p>
        </p:txBody>
      </p:sp>
    </p:spTree>
    <p:extLst>
      <p:ext uri="{BB962C8B-B14F-4D97-AF65-F5344CB8AC3E}">
        <p14:creationId xmlns:p14="http://schemas.microsoft.com/office/powerpoint/2010/main" val="9902514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B15233-C0ED-4C60-B178-D07E77222D70}"/>
              </a:ext>
            </a:extLst>
          </p:cNvPr>
          <p:cNvSpPr txBox="1">
            <a:spLocks/>
          </p:cNvSpPr>
          <p:nvPr/>
        </p:nvSpPr>
        <p:spPr>
          <a:xfrm>
            <a:off x="721893" y="978836"/>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err="1"/>
              <a:t>card_details</a:t>
            </a:r>
            <a:endParaRPr lang="en-IN" dirty="0"/>
          </a:p>
        </p:txBody>
      </p:sp>
      <p:pic>
        <p:nvPicPr>
          <p:cNvPr id="4" name="Picture 3">
            <a:extLst>
              <a:ext uri="{FF2B5EF4-FFF2-40B4-BE49-F238E27FC236}">
                <a16:creationId xmlns:a16="http://schemas.microsoft.com/office/drawing/2014/main" id="{EC1B1649-FC44-4ACA-9272-A860DE1701B7}"/>
              </a:ext>
            </a:extLst>
          </p:cNvPr>
          <p:cNvPicPr>
            <a:picLocks noChangeAspect="1"/>
          </p:cNvPicPr>
          <p:nvPr/>
        </p:nvPicPr>
        <p:blipFill>
          <a:blip r:embed="rId2"/>
          <a:stretch>
            <a:fillRect/>
          </a:stretch>
        </p:blipFill>
        <p:spPr>
          <a:xfrm>
            <a:off x="1066244" y="1752387"/>
            <a:ext cx="7964011" cy="3048425"/>
          </a:xfrm>
          <a:prstGeom prst="rect">
            <a:avLst/>
          </a:prstGeom>
        </p:spPr>
      </p:pic>
    </p:spTree>
    <p:extLst>
      <p:ext uri="{BB962C8B-B14F-4D97-AF65-F5344CB8AC3E}">
        <p14:creationId xmlns:p14="http://schemas.microsoft.com/office/powerpoint/2010/main" val="3308073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3E635C-F3FD-4CA6-A456-D22997536763}"/>
              </a:ext>
            </a:extLst>
          </p:cNvPr>
          <p:cNvSpPr txBox="1">
            <a:spLocks/>
          </p:cNvSpPr>
          <p:nvPr/>
        </p:nvSpPr>
        <p:spPr>
          <a:xfrm>
            <a:off x="721893" y="978836"/>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a:t>View 1- final</a:t>
            </a:r>
          </a:p>
        </p:txBody>
      </p:sp>
      <p:pic>
        <p:nvPicPr>
          <p:cNvPr id="4" name="Picture 3">
            <a:extLst>
              <a:ext uri="{FF2B5EF4-FFF2-40B4-BE49-F238E27FC236}">
                <a16:creationId xmlns:a16="http://schemas.microsoft.com/office/drawing/2014/main" id="{5FEB2A2C-88FD-4437-B6C4-F676B7A38766}"/>
              </a:ext>
            </a:extLst>
          </p:cNvPr>
          <p:cNvPicPr>
            <a:picLocks noChangeAspect="1"/>
          </p:cNvPicPr>
          <p:nvPr/>
        </p:nvPicPr>
        <p:blipFill>
          <a:blip r:embed="rId2"/>
          <a:stretch>
            <a:fillRect/>
          </a:stretch>
        </p:blipFill>
        <p:spPr>
          <a:xfrm>
            <a:off x="908913" y="1876256"/>
            <a:ext cx="10374173" cy="2438740"/>
          </a:xfrm>
          <a:prstGeom prst="rect">
            <a:avLst/>
          </a:prstGeom>
        </p:spPr>
      </p:pic>
    </p:spTree>
    <p:extLst>
      <p:ext uri="{BB962C8B-B14F-4D97-AF65-F5344CB8AC3E}">
        <p14:creationId xmlns:p14="http://schemas.microsoft.com/office/powerpoint/2010/main" val="26903529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38DF28-C294-4C75-9632-AE5E22B01427}"/>
              </a:ext>
            </a:extLst>
          </p:cNvPr>
          <p:cNvSpPr txBox="1">
            <a:spLocks/>
          </p:cNvSpPr>
          <p:nvPr/>
        </p:nvSpPr>
        <p:spPr>
          <a:xfrm>
            <a:off x="731418" y="721661"/>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a:t>View 2</a:t>
            </a:r>
          </a:p>
        </p:txBody>
      </p:sp>
      <p:pic>
        <p:nvPicPr>
          <p:cNvPr id="4" name="Picture 3">
            <a:extLst>
              <a:ext uri="{FF2B5EF4-FFF2-40B4-BE49-F238E27FC236}">
                <a16:creationId xmlns:a16="http://schemas.microsoft.com/office/drawing/2014/main" id="{E79A7BB5-455B-4027-A298-0744086E4928}"/>
              </a:ext>
            </a:extLst>
          </p:cNvPr>
          <p:cNvPicPr>
            <a:picLocks noChangeAspect="1"/>
          </p:cNvPicPr>
          <p:nvPr/>
        </p:nvPicPr>
        <p:blipFill>
          <a:blip r:embed="rId2"/>
          <a:stretch>
            <a:fillRect/>
          </a:stretch>
        </p:blipFill>
        <p:spPr>
          <a:xfrm>
            <a:off x="969543" y="1319662"/>
            <a:ext cx="11108157" cy="2999478"/>
          </a:xfrm>
          <a:prstGeom prst="rect">
            <a:avLst/>
          </a:prstGeom>
        </p:spPr>
      </p:pic>
      <p:pic>
        <p:nvPicPr>
          <p:cNvPr id="5" name="Picture 4">
            <a:extLst>
              <a:ext uri="{FF2B5EF4-FFF2-40B4-BE49-F238E27FC236}">
                <a16:creationId xmlns:a16="http://schemas.microsoft.com/office/drawing/2014/main" id="{FD8DB53C-D8FA-4B73-8512-26FD87235861}"/>
              </a:ext>
            </a:extLst>
          </p:cNvPr>
          <p:cNvPicPr>
            <a:picLocks noChangeAspect="1"/>
          </p:cNvPicPr>
          <p:nvPr/>
        </p:nvPicPr>
        <p:blipFill>
          <a:blip r:embed="rId3"/>
          <a:stretch>
            <a:fillRect/>
          </a:stretch>
        </p:blipFill>
        <p:spPr>
          <a:xfrm>
            <a:off x="1112418" y="5173731"/>
            <a:ext cx="6697010" cy="1457528"/>
          </a:xfrm>
          <a:prstGeom prst="rect">
            <a:avLst/>
          </a:prstGeom>
        </p:spPr>
      </p:pic>
      <p:sp>
        <p:nvSpPr>
          <p:cNvPr id="6" name="Content Placeholder 3">
            <a:extLst>
              <a:ext uri="{FF2B5EF4-FFF2-40B4-BE49-F238E27FC236}">
                <a16:creationId xmlns:a16="http://schemas.microsoft.com/office/drawing/2014/main" id="{CB8A3CF7-4FD5-4475-AC76-56BCBFA45FF3}"/>
              </a:ext>
            </a:extLst>
          </p:cNvPr>
          <p:cNvSpPr txBox="1">
            <a:spLocks/>
          </p:cNvSpPr>
          <p:nvPr/>
        </p:nvSpPr>
        <p:spPr>
          <a:xfrm>
            <a:off x="854239" y="4575729"/>
            <a:ext cx="5669382" cy="640414"/>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a:t>Running status</a:t>
            </a:r>
          </a:p>
        </p:txBody>
      </p:sp>
    </p:spTree>
    <p:extLst>
      <p:ext uri="{BB962C8B-B14F-4D97-AF65-F5344CB8AC3E}">
        <p14:creationId xmlns:p14="http://schemas.microsoft.com/office/powerpoint/2010/main" val="1630080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EDB0F-AB68-44ED-9381-6B2C013FA21D}"/>
              </a:ext>
            </a:extLst>
          </p:cNvPr>
          <p:cNvSpPr>
            <a:spLocks noGrp="1"/>
          </p:cNvSpPr>
          <p:nvPr>
            <p:ph type="title"/>
          </p:nvPr>
        </p:nvSpPr>
        <p:spPr/>
        <p:txBody>
          <a:bodyPr>
            <a:normAutofit/>
          </a:bodyPr>
          <a:lstStyle/>
          <a:p>
            <a:r>
              <a:rPr lang="en-IN" sz="3600" dirty="0"/>
              <a:t>PHP CODE</a:t>
            </a:r>
          </a:p>
        </p:txBody>
      </p:sp>
      <p:sp>
        <p:nvSpPr>
          <p:cNvPr id="4" name="Content Placeholder 3">
            <a:extLst>
              <a:ext uri="{FF2B5EF4-FFF2-40B4-BE49-F238E27FC236}">
                <a16:creationId xmlns:a16="http://schemas.microsoft.com/office/drawing/2014/main" id="{106044F4-33AD-4432-B1F1-DD7F5BC29838}"/>
              </a:ext>
            </a:extLst>
          </p:cNvPr>
          <p:cNvSpPr>
            <a:spLocks noGrp="1"/>
          </p:cNvSpPr>
          <p:nvPr>
            <p:ph idx="1"/>
          </p:nvPr>
        </p:nvSpPr>
        <p:spPr>
          <a:xfrm>
            <a:off x="798512" y="1586193"/>
            <a:ext cx="8946541" cy="4195481"/>
          </a:xfrm>
        </p:spPr>
        <p:txBody>
          <a:bodyPr/>
          <a:lstStyle/>
          <a:p>
            <a:r>
              <a:rPr lang="en-IN" dirty="0"/>
              <a:t>Php for first page</a:t>
            </a:r>
          </a:p>
        </p:txBody>
      </p:sp>
      <p:pic>
        <p:nvPicPr>
          <p:cNvPr id="7" name="Picture 6">
            <a:extLst>
              <a:ext uri="{FF2B5EF4-FFF2-40B4-BE49-F238E27FC236}">
                <a16:creationId xmlns:a16="http://schemas.microsoft.com/office/drawing/2014/main" id="{800CA94D-2DF7-42D2-8BE5-405CD9136833}"/>
              </a:ext>
            </a:extLst>
          </p:cNvPr>
          <p:cNvPicPr>
            <a:picLocks noChangeAspect="1"/>
          </p:cNvPicPr>
          <p:nvPr/>
        </p:nvPicPr>
        <p:blipFill>
          <a:blip r:embed="rId2"/>
          <a:stretch>
            <a:fillRect/>
          </a:stretch>
        </p:blipFill>
        <p:spPr>
          <a:xfrm>
            <a:off x="1305125" y="2228537"/>
            <a:ext cx="8592329" cy="3460392"/>
          </a:xfrm>
          <a:prstGeom prst="rect">
            <a:avLst/>
          </a:prstGeom>
        </p:spPr>
      </p:pic>
    </p:spTree>
    <p:extLst>
      <p:ext uri="{BB962C8B-B14F-4D97-AF65-F5344CB8AC3E}">
        <p14:creationId xmlns:p14="http://schemas.microsoft.com/office/powerpoint/2010/main" val="25212789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139D0F1-A748-45C8-9FCB-6A74F43BBD85}"/>
              </a:ext>
            </a:extLst>
          </p:cNvPr>
          <p:cNvSpPr>
            <a:spLocks noGrp="1"/>
          </p:cNvSpPr>
          <p:nvPr>
            <p:ph idx="1"/>
          </p:nvPr>
        </p:nvSpPr>
        <p:spPr>
          <a:xfrm>
            <a:off x="769937" y="709893"/>
            <a:ext cx="8946541" cy="4195481"/>
          </a:xfrm>
        </p:spPr>
        <p:txBody>
          <a:bodyPr/>
          <a:lstStyle/>
          <a:p>
            <a:r>
              <a:rPr lang="en-IN" dirty="0"/>
              <a:t>Php for new passenger details</a:t>
            </a:r>
          </a:p>
          <a:p>
            <a:endParaRPr lang="en-IN" dirty="0"/>
          </a:p>
        </p:txBody>
      </p:sp>
      <p:pic>
        <p:nvPicPr>
          <p:cNvPr id="5" name="Picture 4">
            <a:extLst>
              <a:ext uri="{FF2B5EF4-FFF2-40B4-BE49-F238E27FC236}">
                <a16:creationId xmlns:a16="http://schemas.microsoft.com/office/drawing/2014/main" id="{D488A037-F2C5-4451-AD14-878FAD1E4912}"/>
              </a:ext>
            </a:extLst>
          </p:cNvPr>
          <p:cNvPicPr>
            <a:picLocks noChangeAspect="1"/>
          </p:cNvPicPr>
          <p:nvPr/>
        </p:nvPicPr>
        <p:blipFill>
          <a:blip r:embed="rId2"/>
          <a:stretch>
            <a:fillRect/>
          </a:stretch>
        </p:blipFill>
        <p:spPr>
          <a:xfrm>
            <a:off x="1190625" y="1331259"/>
            <a:ext cx="8912823" cy="4195481"/>
          </a:xfrm>
          <a:prstGeom prst="rect">
            <a:avLst/>
          </a:prstGeom>
        </p:spPr>
      </p:pic>
    </p:spTree>
    <p:extLst>
      <p:ext uri="{BB962C8B-B14F-4D97-AF65-F5344CB8AC3E}">
        <p14:creationId xmlns:p14="http://schemas.microsoft.com/office/powerpoint/2010/main" val="20431297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2E0145-861B-4265-9A85-A9D64BC8590C}"/>
              </a:ext>
            </a:extLst>
          </p:cNvPr>
          <p:cNvSpPr>
            <a:spLocks noGrp="1"/>
          </p:cNvSpPr>
          <p:nvPr>
            <p:ph idx="1"/>
          </p:nvPr>
        </p:nvSpPr>
        <p:spPr>
          <a:xfrm>
            <a:off x="703262" y="490818"/>
            <a:ext cx="8946541" cy="4195481"/>
          </a:xfrm>
        </p:spPr>
        <p:txBody>
          <a:bodyPr/>
          <a:lstStyle/>
          <a:p>
            <a:r>
              <a:rPr lang="en-IN" dirty="0"/>
              <a:t>Php for existing user</a:t>
            </a:r>
          </a:p>
        </p:txBody>
      </p:sp>
      <p:pic>
        <p:nvPicPr>
          <p:cNvPr id="5" name="Picture 4">
            <a:extLst>
              <a:ext uri="{FF2B5EF4-FFF2-40B4-BE49-F238E27FC236}">
                <a16:creationId xmlns:a16="http://schemas.microsoft.com/office/drawing/2014/main" id="{8AB6E5AE-2F56-4D7D-A8A1-3924390D1B2D}"/>
              </a:ext>
            </a:extLst>
          </p:cNvPr>
          <p:cNvPicPr>
            <a:picLocks noChangeAspect="1"/>
          </p:cNvPicPr>
          <p:nvPr/>
        </p:nvPicPr>
        <p:blipFill>
          <a:blip r:embed="rId2"/>
          <a:stretch>
            <a:fillRect/>
          </a:stretch>
        </p:blipFill>
        <p:spPr>
          <a:xfrm>
            <a:off x="1177449" y="977696"/>
            <a:ext cx="7175976" cy="4623003"/>
          </a:xfrm>
          <a:prstGeom prst="rect">
            <a:avLst/>
          </a:prstGeom>
        </p:spPr>
      </p:pic>
    </p:spTree>
    <p:extLst>
      <p:ext uri="{BB962C8B-B14F-4D97-AF65-F5344CB8AC3E}">
        <p14:creationId xmlns:p14="http://schemas.microsoft.com/office/powerpoint/2010/main" val="8564584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70E7BD-55CE-42F9-A49D-1E994DF08DA3}"/>
              </a:ext>
            </a:extLst>
          </p:cNvPr>
          <p:cNvPicPr>
            <a:picLocks noChangeAspect="1"/>
          </p:cNvPicPr>
          <p:nvPr/>
        </p:nvPicPr>
        <p:blipFill>
          <a:blip r:embed="rId2"/>
          <a:stretch>
            <a:fillRect/>
          </a:stretch>
        </p:blipFill>
        <p:spPr>
          <a:xfrm>
            <a:off x="1051311" y="633693"/>
            <a:ext cx="8863747" cy="5186082"/>
          </a:xfrm>
          <a:prstGeom prst="rect">
            <a:avLst/>
          </a:prstGeom>
        </p:spPr>
      </p:pic>
    </p:spTree>
    <p:extLst>
      <p:ext uri="{BB962C8B-B14F-4D97-AF65-F5344CB8AC3E}">
        <p14:creationId xmlns:p14="http://schemas.microsoft.com/office/powerpoint/2010/main" val="8982093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2350FB-2B05-4FAA-8C8B-4670B8488E0F}"/>
              </a:ext>
            </a:extLst>
          </p:cNvPr>
          <p:cNvSpPr>
            <a:spLocks noGrp="1"/>
          </p:cNvSpPr>
          <p:nvPr>
            <p:ph idx="1"/>
          </p:nvPr>
        </p:nvSpPr>
        <p:spPr>
          <a:xfrm>
            <a:off x="960437" y="509868"/>
            <a:ext cx="8946541" cy="4195481"/>
          </a:xfrm>
        </p:spPr>
        <p:txBody>
          <a:bodyPr/>
          <a:lstStyle/>
          <a:p>
            <a:r>
              <a:rPr lang="en-IN" dirty="0"/>
              <a:t>Php for payment method</a:t>
            </a:r>
          </a:p>
        </p:txBody>
      </p:sp>
      <p:pic>
        <p:nvPicPr>
          <p:cNvPr id="7" name="Picture 6">
            <a:extLst>
              <a:ext uri="{FF2B5EF4-FFF2-40B4-BE49-F238E27FC236}">
                <a16:creationId xmlns:a16="http://schemas.microsoft.com/office/drawing/2014/main" id="{7B10DB38-F161-417E-A6F7-52E1F9F4B589}"/>
              </a:ext>
            </a:extLst>
          </p:cNvPr>
          <p:cNvPicPr>
            <a:picLocks noChangeAspect="1"/>
          </p:cNvPicPr>
          <p:nvPr/>
        </p:nvPicPr>
        <p:blipFill>
          <a:blip r:embed="rId2"/>
          <a:stretch>
            <a:fillRect/>
          </a:stretch>
        </p:blipFill>
        <p:spPr>
          <a:xfrm>
            <a:off x="1304925" y="1235934"/>
            <a:ext cx="8895814" cy="4386131"/>
          </a:xfrm>
          <a:prstGeom prst="rect">
            <a:avLst/>
          </a:prstGeom>
        </p:spPr>
      </p:pic>
    </p:spTree>
    <p:extLst>
      <p:ext uri="{BB962C8B-B14F-4D97-AF65-F5344CB8AC3E}">
        <p14:creationId xmlns:p14="http://schemas.microsoft.com/office/powerpoint/2010/main" val="10518946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74823-8112-4016-BD01-CCB3C8D78019}"/>
              </a:ext>
            </a:extLst>
          </p:cNvPr>
          <p:cNvSpPr>
            <a:spLocks noGrp="1"/>
          </p:cNvSpPr>
          <p:nvPr>
            <p:ph type="title"/>
          </p:nvPr>
        </p:nvSpPr>
        <p:spPr/>
        <p:txBody>
          <a:bodyPr>
            <a:normAutofit/>
          </a:bodyPr>
          <a:lstStyle/>
          <a:p>
            <a:r>
              <a:rPr lang="en-IN" sz="3600" dirty="0"/>
              <a:t>HTML CODE</a:t>
            </a:r>
          </a:p>
        </p:txBody>
      </p:sp>
      <p:sp>
        <p:nvSpPr>
          <p:cNvPr id="5" name="Content Placeholder 4">
            <a:extLst>
              <a:ext uri="{FF2B5EF4-FFF2-40B4-BE49-F238E27FC236}">
                <a16:creationId xmlns:a16="http://schemas.microsoft.com/office/drawing/2014/main" id="{0D9520D8-1A1A-48F9-8DA7-1B120747AAAF}"/>
              </a:ext>
            </a:extLst>
          </p:cNvPr>
          <p:cNvSpPr>
            <a:spLocks noGrp="1"/>
          </p:cNvSpPr>
          <p:nvPr>
            <p:ph idx="1"/>
          </p:nvPr>
        </p:nvSpPr>
        <p:spPr>
          <a:xfrm>
            <a:off x="712787" y="1414743"/>
            <a:ext cx="8946541" cy="4195481"/>
          </a:xfrm>
        </p:spPr>
        <p:txBody>
          <a:bodyPr/>
          <a:lstStyle/>
          <a:p>
            <a:r>
              <a:rPr lang="en-IN" dirty="0"/>
              <a:t>First page</a:t>
            </a:r>
          </a:p>
        </p:txBody>
      </p:sp>
      <p:pic>
        <p:nvPicPr>
          <p:cNvPr id="7" name="Picture 6">
            <a:extLst>
              <a:ext uri="{FF2B5EF4-FFF2-40B4-BE49-F238E27FC236}">
                <a16:creationId xmlns:a16="http://schemas.microsoft.com/office/drawing/2014/main" id="{BA785C12-379F-48FD-8CD5-254C2E042A0C}"/>
              </a:ext>
            </a:extLst>
          </p:cNvPr>
          <p:cNvPicPr>
            <a:picLocks noChangeAspect="1"/>
          </p:cNvPicPr>
          <p:nvPr/>
        </p:nvPicPr>
        <p:blipFill>
          <a:blip r:embed="rId2"/>
          <a:stretch>
            <a:fillRect/>
          </a:stretch>
        </p:blipFill>
        <p:spPr>
          <a:xfrm>
            <a:off x="1143881" y="1919923"/>
            <a:ext cx="8084352" cy="4864883"/>
          </a:xfrm>
          <a:prstGeom prst="rect">
            <a:avLst/>
          </a:prstGeom>
        </p:spPr>
      </p:pic>
    </p:spTree>
    <p:extLst>
      <p:ext uri="{BB962C8B-B14F-4D97-AF65-F5344CB8AC3E}">
        <p14:creationId xmlns:p14="http://schemas.microsoft.com/office/powerpoint/2010/main" val="40604019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792BD2E-E87F-49DE-833A-F7846B309E7A}"/>
              </a:ext>
            </a:extLst>
          </p:cNvPr>
          <p:cNvPicPr>
            <a:picLocks noChangeAspect="1"/>
          </p:cNvPicPr>
          <p:nvPr/>
        </p:nvPicPr>
        <p:blipFill>
          <a:blip r:embed="rId2"/>
          <a:stretch>
            <a:fillRect/>
          </a:stretch>
        </p:blipFill>
        <p:spPr>
          <a:xfrm>
            <a:off x="1133476" y="756285"/>
            <a:ext cx="8877300" cy="5326380"/>
          </a:xfrm>
          <a:prstGeom prst="rect">
            <a:avLst/>
          </a:prstGeom>
        </p:spPr>
      </p:pic>
    </p:spTree>
    <p:extLst>
      <p:ext uri="{BB962C8B-B14F-4D97-AF65-F5344CB8AC3E}">
        <p14:creationId xmlns:p14="http://schemas.microsoft.com/office/powerpoint/2010/main" val="634533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8D6C7-EC06-4AD1-8D3A-8A3FE4C05DF5}"/>
              </a:ext>
            </a:extLst>
          </p:cNvPr>
          <p:cNvSpPr>
            <a:spLocks noGrp="1"/>
          </p:cNvSpPr>
          <p:nvPr>
            <p:ph type="title"/>
          </p:nvPr>
        </p:nvSpPr>
        <p:spPr/>
        <p:txBody>
          <a:bodyPr/>
          <a:lstStyle/>
          <a:p>
            <a:r>
              <a:rPr lang="en-US" dirty="0"/>
              <a:t>T</a:t>
            </a:r>
            <a:r>
              <a:rPr lang="en-IN" dirty="0"/>
              <a:t>OPIC</a:t>
            </a:r>
          </a:p>
        </p:txBody>
      </p:sp>
      <p:sp>
        <p:nvSpPr>
          <p:cNvPr id="3" name="Content Placeholder 2">
            <a:extLst>
              <a:ext uri="{FF2B5EF4-FFF2-40B4-BE49-F238E27FC236}">
                <a16:creationId xmlns:a16="http://schemas.microsoft.com/office/drawing/2014/main" id="{D3A9163E-9641-4B6D-BC17-ADCF2CB29EE1}"/>
              </a:ext>
            </a:extLst>
          </p:cNvPr>
          <p:cNvSpPr>
            <a:spLocks noGrp="1"/>
          </p:cNvSpPr>
          <p:nvPr>
            <p:ph idx="1"/>
          </p:nvPr>
        </p:nvSpPr>
        <p:spPr/>
        <p:txBody>
          <a:bodyPr>
            <a:normAutofit fontScale="92500" lnSpcReduction="20000"/>
          </a:bodyPr>
          <a:lstStyle/>
          <a:p>
            <a:pPr>
              <a:lnSpc>
                <a:spcPct val="107000"/>
              </a:lnSpc>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Railway Information System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 railway system, which needs to model the following: 1. Stations 2. Tracks, connecting stations. You can assume for simplicity that only one track exists between any two stations. All the tracks put together to form a graph. 3. Trains, with an ID and a name 4. Train schedules recording what time a train passes through each station on its route. You can assume for simplicity that each train reaches its destination on the same day and that every train runs every day. Also for simplicity, assume that for each train, for each station on its route, you store Time in, Timeout (same as time in if it does not stop) A sequence number so the stations in the route of a train can be ordered by sequence number. 1. Passenger booking consisting of train, date, from-station, to station, coach, seat and passenger name.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Deliverables: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sz="1800" dirty="0">
                <a:effectLst/>
                <a:latin typeface="Calibri" panose="020F0502020204030204" pitchFamily="34" charset="0"/>
                <a:ea typeface="Calibri" panose="020F0502020204030204" pitchFamily="34" charset="0"/>
                <a:cs typeface="Times New Roman" panose="02020603050405020304" pitchFamily="18" charset="0"/>
              </a:rPr>
              <a:t>E-R Diagram of All entities, relationships and their data structure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n-US" sz="1800" dirty="0">
                <a:effectLst/>
                <a:latin typeface="Calibri" panose="020F0502020204030204" pitchFamily="34" charset="0"/>
                <a:ea typeface="Calibri" panose="020F0502020204030204" pitchFamily="34" charset="0"/>
                <a:cs typeface="Times New Roman" panose="02020603050405020304" pitchFamily="18" charset="0"/>
              </a:rPr>
              <a:t>SQL queries to book tickets, time table display, running status of trains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713272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FEE81E-34F4-4B85-A897-A5302E484A8B}"/>
              </a:ext>
            </a:extLst>
          </p:cNvPr>
          <p:cNvSpPr>
            <a:spLocks noGrp="1"/>
          </p:cNvSpPr>
          <p:nvPr>
            <p:ph idx="1"/>
          </p:nvPr>
        </p:nvSpPr>
        <p:spPr>
          <a:xfrm>
            <a:off x="893762" y="395568"/>
            <a:ext cx="8946541" cy="4195481"/>
          </a:xfrm>
        </p:spPr>
        <p:txBody>
          <a:bodyPr/>
          <a:lstStyle/>
          <a:p>
            <a:r>
              <a:rPr lang="en-IN" dirty="0"/>
              <a:t>New user</a:t>
            </a:r>
          </a:p>
        </p:txBody>
      </p:sp>
      <p:pic>
        <p:nvPicPr>
          <p:cNvPr id="5" name="Picture 4">
            <a:extLst>
              <a:ext uri="{FF2B5EF4-FFF2-40B4-BE49-F238E27FC236}">
                <a16:creationId xmlns:a16="http://schemas.microsoft.com/office/drawing/2014/main" id="{ABCEBACB-ED1D-4DAD-9B4B-ADAA79D83C00}"/>
              </a:ext>
            </a:extLst>
          </p:cNvPr>
          <p:cNvPicPr>
            <a:picLocks noChangeAspect="1"/>
          </p:cNvPicPr>
          <p:nvPr/>
        </p:nvPicPr>
        <p:blipFill>
          <a:blip r:embed="rId2"/>
          <a:stretch>
            <a:fillRect/>
          </a:stretch>
        </p:blipFill>
        <p:spPr>
          <a:xfrm>
            <a:off x="1313062" y="968669"/>
            <a:ext cx="7907138" cy="5493763"/>
          </a:xfrm>
          <a:prstGeom prst="rect">
            <a:avLst/>
          </a:prstGeom>
        </p:spPr>
      </p:pic>
    </p:spTree>
    <p:extLst>
      <p:ext uri="{BB962C8B-B14F-4D97-AF65-F5344CB8AC3E}">
        <p14:creationId xmlns:p14="http://schemas.microsoft.com/office/powerpoint/2010/main" val="32028343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016FD4B-4718-4183-AEBF-C652FB22F124}"/>
              </a:ext>
            </a:extLst>
          </p:cNvPr>
          <p:cNvPicPr>
            <a:picLocks noChangeAspect="1"/>
          </p:cNvPicPr>
          <p:nvPr/>
        </p:nvPicPr>
        <p:blipFill>
          <a:blip r:embed="rId2"/>
          <a:stretch>
            <a:fillRect/>
          </a:stretch>
        </p:blipFill>
        <p:spPr>
          <a:xfrm>
            <a:off x="1323975" y="485179"/>
            <a:ext cx="9039225" cy="1551978"/>
          </a:xfrm>
          <a:prstGeom prst="rect">
            <a:avLst/>
          </a:prstGeom>
        </p:spPr>
      </p:pic>
      <p:sp>
        <p:nvSpPr>
          <p:cNvPr id="8" name="Content Placeholder 2">
            <a:extLst>
              <a:ext uri="{FF2B5EF4-FFF2-40B4-BE49-F238E27FC236}">
                <a16:creationId xmlns:a16="http://schemas.microsoft.com/office/drawing/2014/main" id="{F8DEF4CF-0CD2-4939-8F10-412612DE5BB8}"/>
              </a:ext>
            </a:extLst>
          </p:cNvPr>
          <p:cNvSpPr>
            <a:spLocks noGrp="1"/>
          </p:cNvSpPr>
          <p:nvPr>
            <p:ph idx="1"/>
          </p:nvPr>
        </p:nvSpPr>
        <p:spPr>
          <a:xfrm>
            <a:off x="942975" y="2205318"/>
            <a:ext cx="8946541" cy="4195481"/>
          </a:xfrm>
        </p:spPr>
        <p:txBody>
          <a:bodyPr/>
          <a:lstStyle/>
          <a:p>
            <a:r>
              <a:rPr lang="en-IN" dirty="0"/>
              <a:t>Existing user</a:t>
            </a:r>
          </a:p>
          <a:p>
            <a:pPr marL="0" indent="0">
              <a:buNone/>
            </a:pPr>
            <a:endParaRPr lang="en-IN" dirty="0"/>
          </a:p>
        </p:txBody>
      </p:sp>
      <p:pic>
        <p:nvPicPr>
          <p:cNvPr id="12" name="Picture 11">
            <a:extLst>
              <a:ext uri="{FF2B5EF4-FFF2-40B4-BE49-F238E27FC236}">
                <a16:creationId xmlns:a16="http://schemas.microsoft.com/office/drawing/2014/main" id="{6ABAC94C-E450-4844-9D6B-DAFDD935CCE9}"/>
              </a:ext>
            </a:extLst>
          </p:cNvPr>
          <p:cNvPicPr>
            <a:picLocks noChangeAspect="1"/>
          </p:cNvPicPr>
          <p:nvPr/>
        </p:nvPicPr>
        <p:blipFill>
          <a:blip r:embed="rId3"/>
          <a:stretch>
            <a:fillRect/>
          </a:stretch>
        </p:blipFill>
        <p:spPr>
          <a:xfrm>
            <a:off x="1323975" y="2687662"/>
            <a:ext cx="9039225" cy="3965993"/>
          </a:xfrm>
          <a:prstGeom prst="rect">
            <a:avLst/>
          </a:prstGeom>
        </p:spPr>
      </p:pic>
    </p:spTree>
    <p:extLst>
      <p:ext uri="{BB962C8B-B14F-4D97-AF65-F5344CB8AC3E}">
        <p14:creationId xmlns:p14="http://schemas.microsoft.com/office/powerpoint/2010/main" val="28268386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CB85BA3-B591-40F1-9A32-9318E19EEACD}"/>
              </a:ext>
            </a:extLst>
          </p:cNvPr>
          <p:cNvPicPr>
            <a:picLocks noChangeAspect="1"/>
          </p:cNvPicPr>
          <p:nvPr/>
        </p:nvPicPr>
        <p:blipFill>
          <a:blip r:embed="rId2"/>
          <a:stretch>
            <a:fillRect/>
          </a:stretch>
        </p:blipFill>
        <p:spPr>
          <a:xfrm>
            <a:off x="1418754" y="762000"/>
            <a:ext cx="8077672" cy="5334000"/>
          </a:xfrm>
          <a:prstGeom prst="rect">
            <a:avLst/>
          </a:prstGeom>
        </p:spPr>
      </p:pic>
    </p:spTree>
    <p:extLst>
      <p:ext uri="{BB962C8B-B14F-4D97-AF65-F5344CB8AC3E}">
        <p14:creationId xmlns:p14="http://schemas.microsoft.com/office/powerpoint/2010/main" val="32461853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E55DCB-EFB3-46A6-BAB2-E8839288A877}"/>
              </a:ext>
            </a:extLst>
          </p:cNvPr>
          <p:cNvPicPr>
            <a:picLocks noChangeAspect="1"/>
          </p:cNvPicPr>
          <p:nvPr/>
        </p:nvPicPr>
        <p:blipFill>
          <a:blip r:embed="rId2"/>
          <a:stretch>
            <a:fillRect/>
          </a:stretch>
        </p:blipFill>
        <p:spPr>
          <a:xfrm>
            <a:off x="861198" y="1195085"/>
            <a:ext cx="9989242" cy="3395966"/>
          </a:xfrm>
          <a:prstGeom prst="rect">
            <a:avLst/>
          </a:prstGeom>
        </p:spPr>
      </p:pic>
    </p:spTree>
    <p:extLst>
      <p:ext uri="{BB962C8B-B14F-4D97-AF65-F5344CB8AC3E}">
        <p14:creationId xmlns:p14="http://schemas.microsoft.com/office/powerpoint/2010/main" val="19616707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E566CF-E338-4C11-94D1-CC1D03124808}"/>
              </a:ext>
            </a:extLst>
          </p:cNvPr>
          <p:cNvSpPr>
            <a:spLocks noGrp="1"/>
          </p:cNvSpPr>
          <p:nvPr>
            <p:ph idx="1"/>
          </p:nvPr>
        </p:nvSpPr>
        <p:spPr>
          <a:xfrm>
            <a:off x="646112" y="538443"/>
            <a:ext cx="8946541" cy="4195481"/>
          </a:xfrm>
        </p:spPr>
        <p:txBody>
          <a:bodyPr/>
          <a:lstStyle/>
          <a:p>
            <a:r>
              <a:rPr lang="en-IN" dirty="0"/>
              <a:t>Payment </a:t>
            </a:r>
          </a:p>
        </p:txBody>
      </p:sp>
      <p:pic>
        <p:nvPicPr>
          <p:cNvPr id="5" name="Picture 4">
            <a:extLst>
              <a:ext uri="{FF2B5EF4-FFF2-40B4-BE49-F238E27FC236}">
                <a16:creationId xmlns:a16="http://schemas.microsoft.com/office/drawing/2014/main" id="{FC545136-7202-4962-ACAF-7BFA6FF8A9A3}"/>
              </a:ext>
            </a:extLst>
          </p:cNvPr>
          <p:cNvPicPr>
            <a:picLocks noChangeAspect="1"/>
          </p:cNvPicPr>
          <p:nvPr/>
        </p:nvPicPr>
        <p:blipFill>
          <a:blip r:embed="rId2"/>
          <a:stretch>
            <a:fillRect/>
          </a:stretch>
        </p:blipFill>
        <p:spPr>
          <a:xfrm>
            <a:off x="1072875" y="1133474"/>
            <a:ext cx="8335313" cy="4981575"/>
          </a:xfrm>
          <a:prstGeom prst="rect">
            <a:avLst/>
          </a:prstGeom>
        </p:spPr>
      </p:pic>
    </p:spTree>
    <p:extLst>
      <p:ext uri="{BB962C8B-B14F-4D97-AF65-F5344CB8AC3E}">
        <p14:creationId xmlns:p14="http://schemas.microsoft.com/office/powerpoint/2010/main" val="6846905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E00B24-9FF4-4651-9690-48BFE1F74C66}"/>
              </a:ext>
            </a:extLst>
          </p:cNvPr>
          <p:cNvPicPr>
            <a:picLocks noChangeAspect="1"/>
          </p:cNvPicPr>
          <p:nvPr/>
        </p:nvPicPr>
        <p:blipFill>
          <a:blip r:embed="rId2"/>
          <a:stretch>
            <a:fillRect/>
          </a:stretch>
        </p:blipFill>
        <p:spPr>
          <a:xfrm>
            <a:off x="971551" y="1304925"/>
            <a:ext cx="9705974" cy="3619500"/>
          </a:xfrm>
          <a:prstGeom prst="rect">
            <a:avLst/>
          </a:prstGeom>
        </p:spPr>
      </p:pic>
    </p:spTree>
    <p:extLst>
      <p:ext uri="{BB962C8B-B14F-4D97-AF65-F5344CB8AC3E}">
        <p14:creationId xmlns:p14="http://schemas.microsoft.com/office/powerpoint/2010/main" val="3392437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BA7D5F9-C4CB-4ADA-83A2-EAF6B5FD0274}"/>
              </a:ext>
            </a:extLst>
          </p:cNvPr>
          <p:cNvPicPr>
            <a:picLocks noChangeAspect="1"/>
          </p:cNvPicPr>
          <p:nvPr/>
        </p:nvPicPr>
        <p:blipFill>
          <a:blip r:embed="rId2"/>
          <a:stretch>
            <a:fillRect/>
          </a:stretch>
        </p:blipFill>
        <p:spPr>
          <a:xfrm>
            <a:off x="886097" y="1255331"/>
            <a:ext cx="10896056" cy="4821619"/>
          </a:xfrm>
          <a:prstGeom prst="rect">
            <a:avLst/>
          </a:prstGeom>
        </p:spPr>
      </p:pic>
      <p:sp>
        <p:nvSpPr>
          <p:cNvPr id="5" name="Content Placeholder 2">
            <a:extLst>
              <a:ext uri="{FF2B5EF4-FFF2-40B4-BE49-F238E27FC236}">
                <a16:creationId xmlns:a16="http://schemas.microsoft.com/office/drawing/2014/main" id="{F361234E-0B08-46DB-B907-F4D1BE77D970}"/>
              </a:ext>
            </a:extLst>
          </p:cNvPr>
          <p:cNvSpPr txBox="1">
            <a:spLocks/>
          </p:cNvSpPr>
          <p:nvPr/>
        </p:nvSpPr>
        <p:spPr>
          <a:xfrm>
            <a:off x="646112" y="538443"/>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a:t>First page </a:t>
            </a:r>
          </a:p>
        </p:txBody>
      </p:sp>
    </p:spTree>
    <p:extLst>
      <p:ext uri="{BB962C8B-B14F-4D97-AF65-F5344CB8AC3E}">
        <p14:creationId xmlns:p14="http://schemas.microsoft.com/office/powerpoint/2010/main" val="6716947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7A5FBF83-C634-4F32-8F84-D632DD2FC398}"/>
              </a:ext>
            </a:extLst>
          </p:cNvPr>
          <p:cNvSpPr txBox="1">
            <a:spLocks/>
          </p:cNvSpPr>
          <p:nvPr/>
        </p:nvSpPr>
        <p:spPr>
          <a:xfrm>
            <a:off x="646112" y="538443"/>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a:t>New  </a:t>
            </a:r>
          </a:p>
        </p:txBody>
      </p:sp>
      <p:pic>
        <p:nvPicPr>
          <p:cNvPr id="4" name="Picture 3">
            <a:extLst>
              <a:ext uri="{FF2B5EF4-FFF2-40B4-BE49-F238E27FC236}">
                <a16:creationId xmlns:a16="http://schemas.microsoft.com/office/drawing/2014/main" id="{5F777243-0644-4988-829C-5C21A379094D}"/>
              </a:ext>
            </a:extLst>
          </p:cNvPr>
          <p:cNvPicPr>
            <a:picLocks noChangeAspect="1"/>
          </p:cNvPicPr>
          <p:nvPr/>
        </p:nvPicPr>
        <p:blipFill>
          <a:blip r:embed="rId2"/>
          <a:stretch>
            <a:fillRect/>
          </a:stretch>
        </p:blipFill>
        <p:spPr>
          <a:xfrm>
            <a:off x="885825" y="1220649"/>
            <a:ext cx="10201275" cy="4611826"/>
          </a:xfrm>
          <a:prstGeom prst="rect">
            <a:avLst/>
          </a:prstGeom>
        </p:spPr>
      </p:pic>
    </p:spTree>
    <p:extLst>
      <p:ext uri="{BB962C8B-B14F-4D97-AF65-F5344CB8AC3E}">
        <p14:creationId xmlns:p14="http://schemas.microsoft.com/office/powerpoint/2010/main" val="15646672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C6FCC808-17CB-42FE-83E3-C275EBD38561}"/>
              </a:ext>
            </a:extLst>
          </p:cNvPr>
          <p:cNvSpPr txBox="1">
            <a:spLocks/>
          </p:cNvSpPr>
          <p:nvPr/>
        </p:nvSpPr>
        <p:spPr>
          <a:xfrm>
            <a:off x="646112" y="538443"/>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a:t>Existing   </a:t>
            </a:r>
          </a:p>
        </p:txBody>
      </p:sp>
      <p:pic>
        <p:nvPicPr>
          <p:cNvPr id="4" name="Picture 3">
            <a:extLst>
              <a:ext uri="{FF2B5EF4-FFF2-40B4-BE49-F238E27FC236}">
                <a16:creationId xmlns:a16="http://schemas.microsoft.com/office/drawing/2014/main" id="{AA35778C-68A1-4D62-A052-FFE6699881D8}"/>
              </a:ext>
            </a:extLst>
          </p:cNvPr>
          <p:cNvPicPr>
            <a:picLocks noChangeAspect="1"/>
          </p:cNvPicPr>
          <p:nvPr/>
        </p:nvPicPr>
        <p:blipFill>
          <a:blip r:embed="rId2"/>
          <a:stretch>
            <a:fillRect/>
          </a:stretch>
        </p:blipFill>
        <p:spPr>
          <a:xfrm>
            <a:off x="895350" y="1244336"/>
            <a:ext cx="10058400" cy="4554351"/>
          </a:xfrm>
          <a:prstGeom prst="rect">
            <a:avLst/>
          </a:prstGeom>
        </p:spPr>
      </p:pic>
    </p:spTree>
    <p:extLst>
      <p:ext uri="{BB962C8B-B14F-4D97-AF65-F5344CB8AC3E}">
        <p14:creationId xmlns:p14="http://schemas.microsoft.com/office/powerpoint/2010/main" val="18440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D2B67950-89A7-4615-9E2A-27975D7B3F65}"/>
              </a:ext>
            </a:extLst>
          </p:cNvPr>
          <p:cNvSpPr txBox="1">
            <a:spLocks/>
          </p:cNvSpPr>
          <p:nvPr/>
        </p:nvSpPr>
        <p:spPr>
          <a:xfrm>
            <a:off x="646112" y="538443"/>
            <a:ext cx="8946541" cy="4195481"/>
          </a:xfrm>
          <a:prstGeom prst="rect">
            <a:avLst/>
          </a:prstGeom>
        </p:spPr>
        <p:txBody>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IN" dirty="0"/>
              <a:t>Payment   </a:t>
            </a:r>
          </a:p>
        </p:txBody>
      </p:sp>
      <p:pic>
        <p:nvPicPr>
          <p:cNvPr id="4" name="Picture 3">
            <a:extLst>
              <a:ext uri="{FF2B5EF4-FFF2-40B4-BE49-F238E27FC236}">
                <a16:creationId xmlns:a16="http://schemas.microsoft.com/office/drawing/2014/main" id="{0E3FCB62-BA31-44AC-BC2B-435D4735B05D}"/>
              </a:ext>
            </a:extLst>
          </p:cNvPr>
          <p:cNvPicPr>
            <a:picLocks noChangeAspect="1"/>
          </p:cNvPicPr>
          <p:nvPr/>
        </p:nvPicPr>
        <p:blipFill>
          <a:blip r:embed="rId2"/>
          <a:stretch>
            <a:fillRect/>
          </a:stretch>
        </p:blipFill>
        <p:spPr>
          <a:xfrm>
            <a:off x="934764" y="1295400"/>
            <a:ext cx="10131972" cy="4591050"/>
          </a:xfrm>
          <a:prstGeom prst="rect">
            <a:avLst/>
          </a:prstGeom>
        </p:spPr>
      </p:pic>
    </p:spTree>
    <p:extLst>
      <p:ext uri="{BB962C8B-B14F-4D97-AF65-F5344CB8AC3E}">
        <p14:creationId xmlns:p14="http://schemas.microsoft.com/office/powerpoint/2010/main" val="2822711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E4F42-47C8-408E-B8E6-C9AEA2536F8F}"/>
              </a:ext>
            </a:extLst>
          </p:cNvPr>
          <p:cNvSpPr>
            <a:spLocks noGrp="1"/>
          </p:cNvSpPr>
          <p:nvPr>
            <p:ph type="title"/>
          </p:nvPr>
        </p:nvSpPr>
        <p:spPr>
          <a:xfrm>
            <a:off x="1097280" y="286604"/>
            <a:ext cx="10058400" cy="1418372"/>
          </a:xfrm>
        </p:spPr>
        <p:txBody>
          <a:bodyPr/>
          <a:lstStyle/>
          <a:p>
            <a:r>
              <a:rPr lang="en-IN" dirty="0"/>
              <a:t>E-R DIAGRAM:</a:t>
            </a:r>
          </a:p>
        </p:txBody>
      </p:sp>
      <p:pic>
        <p:nvPicPr>
          <p:cNvPr id="6" name="Content Placeholder 5">
            <a:extLst>
              <a:ext uri="{FF2B5EF4-FFF2-40B4-BE49-F238E27FC236}">
                <a16:creationId xmlns:a16="http://schemas.microsoft.com/office/drawing/2014/main" id="{320EED06-BE05-4474-A2A3-3DDD1FA0D4D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7322" y="2052638"/>
            <a:ext cx="7459132" cy="4195762"/>
          </a:xfrm>
        </p:spPr>
      </p:pic>
    </p:spTree>
    <p:extLst>
      <p:ext uri="{BB962C8B-B14F-4D97-AF65-F5344CB8AC3E}">
        <p14:creationId xmlns:p14="http://schemas.microsoft.com/office/powerpoint/2010/main" val="22347405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D22FC-273C-40C6-B000-1139818F9597}"/>
              </a:ext>
            </a:extLst>
          </p:cNvPr>
          <p:cNvSpPr>
            <a:spLocks noGrp="1"/>
          </p:cNvSpPr>
          <p:nvPr>
            <p:ph type="title"/>
          </p:nvPr>
        </p:nvSpPr>
        <p:spPr/>
        <p:txBody>
          <a:bodyPr/>
          <a:lstStyle/>
          <a:p>
            <a:r>
              <a:rPr lang="en-IN" dirty="0"/>
              <a:t>SUMMARY</a:t>
            </a:r>
          </a:p>
        </p:txBody>
      </p:sp>
      <p:sp>
        <p:nvSpPr>
          <p:cNvPr id="3" name="Content Placeholder 2">
            <a:extLst>
              <a:ext uri="{FF2B5EF4-FFF2-40B4-BE49-F238E27FC236}">
                <a16:creationId xmlns:a16="http://schemas.microsoft.com/office/drawing/2014/main" id="{DE0B059D-63BF-48C8-B0EE-F7BD18D63C9C}"/>
              </a:ext>
            </a:extLst>
          </p:cNvPr>
          <p:cNvSpPr>
            <a:spLocks noGrp="1"/>
          </p:cNvSpPr>
          <p:nvPr>
            <p:ph idx="1"/>
          </p:nvPr>
        </p:nvSpPr>
        <p:spPr>
          <a:xfrm>
            <a:off x="960437" y="1331259"/>
            <a:ext cx="8946541" cy="5074023"/>
          </a:xfrm>
        </p:spPr>
        <p:txBody>
          <a:bodyPr>
            <a:normAutofit lnSpcReduction="10000"/>
          </a:bodyPr>
          <a:lstStyle/>
          <a:p>
            <a:r>
              <a:rPr lang="en-IN" dirty="0"/>
              <a:t>TABLES-</a:t>
            </a:r>
          </a:p>
          <a:p>
            <a:pPr lvl="1">
              <a:buFont typeface="Arial" panose="020B0604020202020204" pitchFamily="34" charset="0"/>
              <a:buChar char="•"/>
            </a:pPr>
            <a:r>
              <a:rPr lang="en-IN" dirty="0" err="1"/>
              <a:t>train_table</a:t>
            </a:r>
            <a:endParaRPr lang="en-IN" dirty="0"/>
          </a:p>
          <a:p>
            <a:pPr lvl="1">
              <a:buFont typeface="Arial" panose="020B0604020202020204" pitchFamily="34" charset="0"/>
              <a:buChar char="•"/>
            </a:pPr>
            <a:r>
              <a:rPr lang="en-IN" dirty="0" err="1"/>
              <a:t>ticket_price</a:t>
            </a:r>
            <a:endParaRPr lang="en-IN" dirty="0"/>
          </a:p>
          <a:p>
            <a:pPr lvl="1">
              <a:buFont typeface="Arial" panose="020B0604020202020204" pitchFamily="34" charset="0"/>
              <a:buChar char="•"/>
            </a:pPr>
            <a:r>
              <a:rPr lang="en-IN" dirty="0" err="1"/>
              <a:t>running_status</a:t>
            </a:r>
            <a:endParaRPr lang="en-IN" dirty="0"/>
          </a:p>
          <a:p>
            <a:pPr lvl="1">
              <a:buFont typeface="Arial" panose="020B0604020202020204" pitchFamily="34" charset="0"/>
              <a:buChar char="•"/>
            </a:pPr>
            <a:r>
              <a:rPr lang="en-IN" dirty="0" err="1"/>
              <a:t>passenger_details</a:t>
            </a:r>
            <a:endParaRPr lang="en-IN" dirty="0"/>
          </a:p>
          <a:p>
            <a:pPr lvl="1">
              <a:buFont typeface="Arial" panose="020B0604020202020204" pitchFamily="34" charset="0"/>
              <a:buChar char="•"/>
            </a:pPr>
            <a:r>
              <a:rPr lang="en-IN" dirty="0" err="1"/>
              <a:t>travel_history</a:t>
            </a:r>
            <a:endParaRPr lang="en-IN" dirty="0"/>
          </a:p>
          <a:p>
            <a:pPr lvl="1">
              <a:buFont typeface="Arial" panose="020B0604020202020204" pitchFamily="34" charset="0"/>
              <a:buChar char="•"/>
            </a:pPr>
            <a:r>
              <a:rPr lang="en-IN" dirty="0" err="1"/>
              <a:t>pay_details</a:t>
            </a:r>
            <a:endParaRPr lang="en-IN" dirty="0"/>
          </a:p>
          <a:p>
            <a:pPr lvl="1">
              <a:buFont typeface="Arial" panose="020B0604020202020204" pitchFamily="34" charset="0"/>
              <a:buChar char="•"/>
            </a:pPr>
            <a:r>
              <a:rPr lang="en-IN" dirty="0" err="1"/>
              <a:t>card_details</a:t>
            </a:r>
            <a:endParaRPr lang="en-IN" dirty="0"/>
          </a:p>
          <a:p>
            <a:pPr marL="486918" lvl="1"/>
            <a:r>
              <a:rPr lang="en-IN" dirty="0"/>
              <a:t>TRANSACTION</a:t>
            </a:r>
          </a:p>
          <a:p>
            <a:pPr lvl="1">
              <a:buFont typeface="Arial" panose="020B0604020202020204" pitchFamily="34" charset="0"/>
              <a:buChar char="•"/>
            </a:pPr>
            <a:r>
              <a:rPr lang="en-IN" dirty="0"/>
              <a:t>ROLLBACK</a:t>
            </a:r>
          </a:p>
          <a:p>
            <a:pPr marL="486918" lvl="1"/>
            <a:r>
              <a:rPr lang="en-IN" dirty="0"/>
              <a:t>INNER JOIN</a:t>
            </a:r>
          </a:p>
          <a:p>
            <a:pPr marL="486918" lvl="1"/>
            <a:r>
              <a:rPr lang="en-IN" dirty="0"/>
              <a:t>NESTED IF</a:t>
            </a:r>
          </a:p>
          <a:p>
            <a:pPr marL="486918" lvl="1"/>
            <a:r>
              <a:rPr lang="en-IN" dirty="0"/>
              <a:t>VIEWS</a:t>
            </a:r>
          </a:p>
          <a:p>
            <a:pPr>
              <a:buFont typeface="Arial" panose="020B0604020202020204" pitchFamily="34" charset="0"/>
              <a:buChar char="•"/>
            </a:pPr>
            <a:endParaRPr lang="en-IN" dirty="0"/>
          </a:p>
        </p:txBody>
      </p:sp>
    </p:spTree>
    <p:extLst>
      <p:ext uri="{BB962C8B-B14F-4D97-AF65-F5344CB8AC3E}">
        <p14:creationId xmlns:p14="http://schemas.microsoft.com/office/powerpoint/2010/main" val="25874424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6D9BBD-DD13-465D-B538-F44FCB3CA390}"/>
              </a:ext>
            </a:extLst>
          </p:cNvPr>
          <p:cNvSpPr>
            <a:spLocks noGrp="1"/>
          </p:cNvSpPr>
          <p:nvPr>
            <p:ph type="title"/>
          </p:nvPr>
        </p:nvSpPr>
        <p:spPr>
          <a:xfrm>
            <a:off x="3181350" y="1681163"/>
            <a:ext cx="5450204" cy="2314574"/>
          </a:xfrm>
        </p:spPr>
        <p:txBody>
          <a:bodyPr/>
          <a:lstStyle/>
          <a:p>
            <a:r>
              <a:rPr lang="en-IN" dirty="0"/>
              <a:t>			 </a:t>
            </a:r>
            <a:br>
              <a:rPr lang="en-IN" dirty="0"/>
            </a:br>
            <a:r>
              <a:rPr lang="en-IN" dirty="0"/>
              <a:t>                             THANK YOU!</a:t>
            </a:r>
          </a:p>
        </p:txBody>
      </p:sp>
    </p:spTree>
    <p:extLst>
      <p:ext uri="{BB962C8B-B14F-4D97-AF65-F5344CB8AC3E}">
        <p14:creationId xmlns:p14="http://schemas.microsoft.com/office/powerpoint/2010/main" val="3059252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06F5-F8B5-4DBF-8854-7E9D44BEDA37}"/>
              </a:ext>
            </a:extLst>
          </p:cNvPr>
          <p:cNvSpPr>
            <a:spLocks noGrp="1"/>
          </p:cNvSpPr>
          <p:nvPr>
            <p:ph type="title"/>
          </p:nvPr>
        </p:nvSpPr>
        <p:spPr/>
        <p:txBody>
          <a:bodyPr/>
          <a:lstStyle/>
          <a:p>
            <a:r>
              <a:rPr lang="en-IN" dirty="0"/>
              <a:t>SQL CODE AND QUERIES</a:t>
            </a:r>
          </a:p>
        </p:txBody>
      </p:sp>
      <p:sp>
        <p:nvSpPr>
          <p:cNvPr id="3" name="Content Placeholder 2">
            <a:extLst>
              <a:ext uri="{FF2B5EF4-FFF2-40B4-BE49-F238E27FC236}">
                <a16:creationId xmlns:a16="http://schemas.microsoft.com/office/drawing/2014/main" id="{7860155D-8711-4450-8A0E-73BEBDD80E52}"/>
              </a:ext>
            </a:extLst>
          </p:cNvPr>
          <p:cNvSpPr>
            <a:spLocks noGrp="1"/>
          </p:cNvSpPr>
          <p:nvPr>
            <p:ph idx="1"/>
          </p:nvPr>
        </p:nvSpPr>
        <p:spPr>
          <a:xfrm>
            <a:off x="1097280" y="1845733"/>
            <a:ext cx="10058400" cy="4650317"/>
          </a:xfrm>
        </p:spPr>
        <p:txBody>
          <a:bodyPr>
            <a:noAutofit/>
          </a:bodyPr>
          <a:lstStyle/>
          <a:p>
            <a:pPr marL="0" indent="0">
              <a:buNone/>
            </a:pPr>
            <a:r>
              <a:rPr lang="en-US" sz="1400" dirty="0">
                <a:solidFill>
                  <a:schemeClr val="tx1">
                    <a:lumMod val="95000"/>
                    <a:lumOff val="5000"/>
                  </a:schemeClr>
                </a:solidFill>
                <a:latin typeface="Calibri body"/>
              </a:rPr>
              <a:t>CREATE DATABASE </a:t>
            </a:r>
            <a:r>
              <a:rPr lang="en-US" sz="1400" dirty="0" err="1">
                <a:solidFill>
                  <a:schemeClr val="tx1">
                    <a:lumMod val="95000"/>
                    <a:lumOff val="5000"/>
                  </a:schemeClr>
                </a:solidFill>
                <a:latin typeface="Calibri body"/>
              </a:rPr>
              <a:t>railway_information</a:t>
            </a:r>
            <a:r>
              <a:rPr lang="en-US" sz="1400" dirty="0">
                <a:solidFill>
                  <a:schemeClr val="tx1">
                    <a:lumMod val="95000"/>
                    <a:lumOff val="5000"/>
                  </a:schemeClr>
                </a:solidFill>
                <a:latin typeface="Calibri body"/>
              </a:rPr>
              <a:t>;</a:t>
            </a:r>
          </a:p>
          <a:p>
            <a:pPr marL="0" indent="0">
              <a:buNone/>
            </a:pPr>
            <a:r>
              <a:rPr lang="en-US" sz="1400" dirty="0">
                <a:solidFill>
                  <a:schemeClr val="tx1">
                    <a:lumMod val="95000"/>
                    <a:lumOff val="5000"/>
                  </a:schemeClr>
                </a:solidFill>
                <a:latin typeface="Calibri body"/>
              </a:rPr>
              <a:t>USE </a:t>
            </a:r>
            <a:r>
              <a:rPr lang="en-US" sz="1400" dirty="0" err="1">
                <a:solidFill>
                  <a:schemeClr val="tx1">
                    <a:lumMod val="95000"/>
                    <a:lumOff val="5000"/>
                  </a:schemeClr>
                </a:solidFill>
                <a:latin typeface="Calibri body"/>
              </a:rPr>
              <a:t>railway_information</a:t>
            </a:r>
            <a:r>
              <a:rPr lang="en-US" sz="1400" dirty="0">
                <a:solidFill>
                  <a:schemeClr val="tx1">
                    <a:lumMod val="95000"/>
                    <a:lumOff val="5000"/>
                  </a:schemeClr>
                </a:solidFill>
                <a:latin typeface="Calibri body"/>
              </a:rPr>
              <a:t>;</a:t>
            </a:r>
          </a:p>
          <a:p>
            <a:pPr marL="0" indent="0">
              <a:buNone/>
            </a:pPr>
            <a:endParaRPr lang="en-US" sz="1400" dirty="0">
              <a:solidFill>
                <a:schemeClr val="tx1">
                  <a:lumMod val="95000"/>
                  <a:lumOff val="5000"/>
                </a:schemeClr>
              </a:solidFill>
              <a:latin typeface="Calibri body"/>
            </a:endParaRPr>
          </a:p>
          <a:p>
            <a:pPr marL="0" indent="0">
              <a:buNone/>
            </a:pPr>
            <a:r>
              <a:rPr lang="en-US" sz="1800" b="1" u="sng" dirty="0">
                <a:solidFill>
                  <a:schemeClr val="tx1">
                    <a:lumMod val="95000"/>
                    <a:lumOff val="5000"/>
                  </a:schemeClr>
                </a:solidFill>
                <a:latin typeface="Calibri body"/>
              </a:rPr>
              <a:t>TABLE 1:</a:t>
            </a:r>
          </a:p>
          <a:p>
            <a:pPr marL="0" indent="0">
              <a:buNone/>
            </a:pPr>
            <a:r>
              <a:rPr lang="en-US" sz="1400" dirty="0">
                <a:solidFill>
                  <a:schemeClr val="tx1">
                    <a:lumMod val="95000"/>
                    <a:lumOff val="5000"/>
                  </a:schemeClr>
                </a:solidFill>
                <a:latin typeface="Calibri body"/>
              </a:rPr>
              <a:t>CREATE TABLE </a:t>
            </a:r>
            <a:r>
              <a:rPr lang="en-US" sz="1400" dirty="0" err="1">
                <a:solidFill>
                  <a:schemeClr val="tx1">
                    <a:lumMod val="95000"/>
                    <a:lumOff val="5000"/>
                  </a:schemeClr>
                </a:solidFill>
                <a:latin typeface="Calibri body"/>
              </a:rPr>
              <a:t>train_table</a:t>
            </a:r>
            <a:r>
              <a:rPr lang="en-US" sz="1400" dirty="0">
                <a:solidFill>
                  <a:schemeClr val="tx1">
                    <a:lumMod val="95000"/>
                    <a:lumOff val="5000"/>
                  </a:schemeClr>
                </a:solidFill>
                <a:latin typeface="Calibri body"/>
              </a:rPr>
              <a:t>( </a:t>
            </a:r>
          </a:p>
          <a:p>
            <a:pPr marL="0" indent="0">
              <a:buNone/>
            </a:pPr>
            <a:r>
              <a:rPr lang="en-US" sz="1400" dirty="0" err="1">
                <a:solidFill>
                  <a:schemeClr val="tx1">
                    <a:lumMod val="95000"/>
                    <a:lumOff val="5000"/>
                  </a:schemeClr>
                </a:solidFill>
                <a:latin typeface="Calibri body"/>
              </a:rPr>
              <a:t>train_no</a:t>
            </a:r>
            <a:r>
              <a:rPr lang="en-US" sz="1400" dirty="0">
                <a:solidFill>
                  <a:schemeClr val="tx1">
                    <a:lumMod val="95000"/>
                    <a:lumOff val="5000"/>
                  </a:schemeClr>
                </a:solidFill>
                <a:latin typeface="Calibri body"/>
              </a:rPr>
              <a:t> int,</a:t>
            </a:r>
          </a:p>
          <a:p>
            <a:pPr marL="0" indent="0">
              <a:buNone/>
            </a:pPr>
            <a:r>
              <a:rPr lang="en-US" sz="1400" dirty="0" err="1">
                <a:solidFill>
                  <a:schemeClr val="tx1">
                    <a:lumMod val="95000"/>
                    <a:lumOff val="5000"/>
                  </a:schemeClr>
                </a:solidFill>
                <a:latin typeface="Calibri body"/>
              </a:rPr>
              <a:t>train_name</a:t>
            </a:r>
            <a:r>
              <a:rPr lang="en-US" sz="1400" dirty="0">
                <a:solidFill>
                  <a:schemeClr val="tx1">
                    <a:lumMod val="95000"/>
                    <a:lumOff val="5000"/>
                  </a:schemeClr>
                </a:solidFill>
                <a:latin typeface="Calibri body"/>
              </a:rPr>
              <a:t> varchar(20),</a:t>
            </a:r>
          </a:p>
          <a:p>
            <a:pPr marL="0" indent="0">
              <a:buNone/>
            </a:pPr>
            <a:r>
              <a:rPr lang="en-US" sz="1400" dirty="0" err="1">
                <a:solidFill>
                  <a:schemeClr val="tx1">
                    <a:lumMod val="95000"/>
                    <a:lumOff val="5000"/>
                  </a:schemeClr>
                </a:solidFill>
                <a:latin typeface="Calibri body"/>
              </a:rPr>
              <a:t>from_st</a:t>
            </a:r>
            <a:r>
              <a:rPr lang="en-US" sz="1400" dirty="0">
                <a:solidFill>
                  <a:schemeClr val="tx1">
                    <a:lumMod val="95000"/>
                    <a:lumOff val="5000"/>
                  </a:schemeClr>
                </a:solidFill>
                <a:latin typeface="Calibri body"/>
              </a:rPr>
              <a:t> varchar(20),</a:t>
            </a:r>
          </a:p>
          <a:p>
            <a:pPr marL="0" indent="0">
              <a:buNone/>
            </a:pPr>
            <a:r>
              <a:rPr lang="en-US" sz="1400" dirty="0" err="1">
                <a:solidFill>
                  <a:schemeClr val="tx1">
                    <a:lumMod val="95000"/>
                    <a:lumOff val="5000"/>
                  </a:schemeClr>
                </a:solidFill>
                <a:latin typeface="Calibri body"/>
              </a:rPr>
              <a:t>from_time</a:t>
            </a:r>
            <a:r>
              <a:rPr lang="en-US" sz="1400" dirty="0">
                <a:solidFill>
                  <a:schemeClr val="tx1">
                    <a:lumMod val="95000"/>
                    <a:lumOff val="5000"/>
                  </a:schemeClr>
                </a:solidFill>
                <a:latin typeface="Calibri body"/>
              </a:rPr>
              <a:t> time(0),</a:t>
            </a:r>
          </a:p>
          <a:p>
            <a:pPr marL="0" indent="0">
              <a:buNone/>
            </a:pPr>
            <a:r>
              <a:rPr lang="en-US" sz="1400" dirty="0">
                <a:solidFill>
                  <a:schemeClr val="tx1">
                    <a:lumMod val="95000"/>
                    <a:lumOff val="5000"/>
                  </a:schemeClr>
                </a:solidFill>
                <a:latin typeface="Calibri body"/>
              </a:rPr>
              <a:t>st1_name varchar(20),</a:t>
            </a:r>
          </a:p>
          <a:p>
            <a:pPr marL="0" indent="0">
              <a:buNone/>
            </a:pPr>
            <a:r>
              <a:rPr lang="en-US" sz="1400" dirty="0">
                <a:solidFill>
                  <a:schemeClr val="tx1">
                    <a:lumMod val="95000"/>
                    <a:lumOff val="5000"/>
                  </a:schemeClr>
                </a:solidFill>
                <a:latin typeface="Calibri body"/>
              </a:rPr>
              <a:t>st1_in time(0),</a:t>
            </a:r>
            <a:endParaRPr lang="en-IN" sz="1400" dirty="0">
              <a:solidFill>
                <a:schemeClr val="tx1">
                  <a:lumMod val="95000"/>
                  <a:lumOff val="5000"/>
                </a:schemeClr>
              </a:solidFill>
              <a:latin typeface="Calibri body"/>
            </a:endParaRPr>
          </a:p>
        </p:txBody>
      </p:sp>
    </p:spTree>
    <p:extLst>
      <p:ext uri="{BB962C8B-B14F-4D97-AF65-F5344CB8AC3E}">
        <p14:creationId xmlns:p14="http://schemas.microsoft.com/office/powerpoint/2010/main" val="2184589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889A96DB-5E45-4218-ACC8-F2FC21819049}"/>
              </a:ext>
            </a:extLst>
          </p:cNvPr>
          <p:cNvSpPr txBox="1">
            <a:spLocks/>
          </p:cNvSpPr>
          <p:nvPr/>
        </p:nvSpPr>
        <p:spPr>
          <a:xfrm>
            <a:off x="1233996" y="352425"/>
            <a:ext cx="10681779" cy="564832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IN" sz="1600" dirty="0">
                <a:solidFill>
                  <a:schemeClr val="tx1">
                    <a:lumMod val="95000"/>
                    <a:lumOff val="5000"/>
                  </a:schemeClr>
                </a:solidFill>
                <a:latin typeface="Calibri body"/>
                <a:cs typeface="Calibri Light" panose="020F0302020204030204" pitchFamily="34" charset="0"/>
              </a:rPr>
              <a:t>st1_out time(0),</a:t>
            </a:r>
          </a:p>
          <a:p>
            <a:r>
              <a:rPr lang="en-IN" sz="1600" dirty="0">
                <a:solidFill>
                  <a:schemeClr val="tx1">
                    <a:lumMod val="95000"/>
                    <a:lumOff val="5000"/>
                  </a:schemeClr>
                </a:solidFill>
                <a:latin typeface="Calibri body"/>
                <a:cs typeface="Calibri Light" panose="020F0302020204030204" pitchFamily="34" charset="0"/>
              </a:rPr>
              <a:t>st2_name varchar(20),</a:t>
            </a:r>
          </a:p>
          <a:p>
            <a:r>
              <a:rPr lang="en-IN" sz="1600" dirty="0">
                <a:solidFill>
                  <a:schemeClr val="tx1">
                    <a:lumMod val="95000"/>
                    <a:lumOff val="5000"/>
                  </a:schemeClr>
                </a:solidFill>
                <a:latin typeface="Calibri body"/>
                <a:cs typeface="Calibri Light" panose="020F0302020204030204" pitchFamily="34" charset="0"/>
              </a:rPr>
              <a:t>st2_in time(0),</a:t>
            </a:r>
          </a:p>
          <a:p>
            <a:r>
              <a:rPr lang="en-IN" sz="1600" dirty="0">
                <a:solidFill>
                  <a:schemeClr val="tx1">
                    <a:lumMod val="95000"/>
                    <a:lumOff val="5000"/>
                  </a:schemeClr>
                </a:solidFill>
                <a:latin typeface="Calibri body"/>
                <a:cs typeface="Calibri Light" panose="020F0302020204030204" pitchFamily="34" charset="0"/>
              </a:rPr>
              <a:t>st2_out time(0),</a:t>
            </a:r>
          </a:p>
          <a:p>
            <a:r>
              <a:rPr lang="en-IN" sz="1600" dirty="0">
                <a:solidFill>
                  <a:schemeClr val="tx1">
                    <a:lumMod val="95000"/>
                    <a:lumOff val="5000"/>
                  </a:schemeClr>
                </a:solidFill>
                <a:latin typeface="Calibri body"/>
                <a:cs typeface="Calibri Light" panose="020F0302020204030204" pitchFamily="34" charset="0"/>
              </a:rPr>
              <a:t>st3_name varchar(20),</a:t>
            </a:r>
          </a:p>
          <a:p>
            <a:r>
              <a:rPr lang="en-IN" sz="1600" dirty="0">
                <a:solidFill>
                  <a:schemeClr val="tx1">
                    <a:lumMod val="95000"/>
                    <a:lumOff val="5000"/>
                  </a:schemeClr>
                </a:solidFill>
                <a:latin typeface="Calibri body"/>
                <a:cs typeface="Calibri Light" panose="020F0302020204030204" pitchFamily="34" charset="0"/>
              </a:rPr>
              <a:t>st3_in time(0),</a:t>
            </a:r>
          </a:p>
          <a:p>
            <a:r>
              <a:rPr lang="en-IN" sz="1600" dirty="0">
                <a:solidFill>
                  <a:schemeClr val="tx1">
                    <a:lumMod val="95000"/>
                    <a:lumOff val="5000"/>
                  </a:schemeClr>
                </a:solidFill>
                <a:latin typeface="Calibri body"/>
                <a:cs typeface="Calibri Light" panose="020F0302020204030204" pitchFamily="34" charset="0"/>
              </a:rPr>
              <a:t>st3_out time(0),</a:t>
            </a:r>
          </a:p>
          <a:p>
            <a:r>
              <a:rPr lang="en-IN" sz="1600" dirty="0" err="1">
                <a:solidFill>
                  <a:schemeClr val="tx1">
                    <a:lumMod val="95000"/>
                    <a:lumOff val="5000"/>
                  </a:schemeClr>
                </a:solidFill>
                <a:latin typeface="Calibri body"/>
                <a:cs typeface="Calibri Light" panose="020F0302020204030204" pitchFamily="34" charset="0"/>
              </a:rPr>
              <a:t>to_st</a:t>
            </a:r>
            <a:r>
              <a:rPr lang="en-IN" sz="1600" dirty="0">
                <a:solidFill>
                  <a:schemeClr val="tx1">
                    <a:lumMod val="95000"/>
                    <a:lumOff val="5000"/>
                  </a:schemeClr>
                </a:solidFill>
                <a:latin typeface="Calibri body"/>
                <a:cs typeface="Calibri Light" panose="020F0302020204030204" pitchFamily="34" charset="0"/>
              </a:rPr>
              <a:t> varchar(20),</a:t>
            </a:r>
          </a:p>
          <a:p>
            <a:r>
              <a:rPr lang="en-IN" sz="1600" dirty="0" err="1">
                <a:solidFill>
                  <a:schemeClr val="tx1">
                    <a:lumMod val="95000"/>
                    <a:lumOff val="5000"/>
                  </a:schemeClr>
                </a:solidFill>
                <a:latin typeface="Calibri body"/>
                <a:cs typeface="Calibri Light" panose="020F0302020204030204" pitchFamily="34" charset="0"/>
              </a:rPr>
              <a:t>to_time</a:t>
            </a:r>
            <a:r>
              <a:rPr lang="en-IN" sz="1600" dirty="0">
                <a:solidFill>
                  <a:schemeClr val="tx1">
                    <a:lumMod val="95000"/>
                    <a:lumOff val="5000"/>
                  </a:schemeClr>
                </a:solidFill>
                <a:latin typeface="Calibri body"/>
                <a:cs typeface="Calibri Light" panose="020F0302020204030204" pitchFamily="34" charset="0"/>
              </a:rPr>
              <a:t> time(0),</a:t>
            </a:r>
          </a:p>
          <a:p>
            <a:r>
              <a:rPr lang="en-IN" sz="1600" dirty="0">
                <a:solidFill>
                  <a:schemeClr val="tx1">
                    <a:lumMod val="95000"/>
                    <a:lumOff val="5000"/>
                  </a:schemeClr>
                </a:solidFill>
                <a:latin typeface="Calibri body"/>
                <a:cs typeface="Calibri Light" panose="020F0302020204030204" pitchFamily="34" charset="0"/>
              </a:rPr>
              <a:t>PRIMARY KEY(</a:t>
            </a:r>
            <a:r>
              <a:rPr lang="en-IN" sz="1600" dirty="0" err="1">
                <a:solidFill>
                  <a:schemeClr val="tx1">
                    <a:lumMod val="95000"/>
                    <a:lumOff val="5000"/>
                  </a:schemeClr>
                </a:solidFill>
                <a:latin typeface="Calibri body"/>
                <a:cs typeface="Calibri Light" panose="020F0302020204030204" pitchFamily="34" charset="0"/>
              </a:rPr>
              <a:t>train_no</a:t>
            </a:r>
            <a:r>
              <a:rPr lang="en-IN" sz="1600" dirty="0">
                <a:solidFill>
                  <a:schemeClr val="tx1">
                    <a:lumMod val="95000"/>
                    <a:lumOff val="5000"/>
                  </a:schemeClr>
                </a:solidFill>
                <a:latin typeface="Calibri body"/>
                <a:cs typeface="Calibri Light" panose="020F0302020204030204" pitchFamily="34" charset="0"/>
              </a:rPr>
              <a:t>)</a:t>
            </a:r>
          </a:p>
          <a:p>
            <a:r>
              <a:rPr lang="en-IN" sz="1600" dirty="0">
                <a:solidFill>
                  <a:schemeClr val="tx1">
                    <a:lumMod val="95000"/>
                    <a:lumOff val="5000"/>
                  </a:schemeClr>
                </a:solidFill>
                <a:latin typeface="Calibri body"/>
                <a:cs typeface="Calibri Light" panose="020F0302020204030204" pitchFamily="34" charset="0"/>
              </a:rPr>
              <a:t>);</a:t>
            </a:r>
          </a:p>
          <a:p>
            <a:r>
              <a:rPr lang="en-IN" sz="1600" dirty="0">
                <a:solidFill>
                  <a:schemeClr val="tx1">
                    <a:lumMod val="95000"/>
                    <a:lumOff val="5000"/>
                  </a:schemeClr>
                </a:solidFill>
                <a:latin typeface="Calibri body"/>
                <a:cs typeface="Calibri Light" panose="020F0302020204030204" pitchFamily="34" charset="0"/>
              </a:rPr>
              <a:t>INSERT INTO </a:t>
            </a:r>
            <a:r>
              <a:rPr lang="en-IN" sz="1600" dirty="0" err="1">
                <a:solidFill>
                  <a:schemeClr val="tx1">
                    <a:lumMod val="95000"/>
                    <a:lumOff val="5000"/>
                  </a:schemeClr>
                </a:solidFill>
                <a:latin typeface="Calibri body"/>
                <a:cs typeface="Calibri Light" panose="020F0302020204030204" pitchFamily="34" charset="0"/>
              </a:rPr>
              <a:t>train_table</a:t>
            </a:r>
            <a:r>
              <a:rPr lang="en-IN" sz="1600" dirty="0">
                <a:solidFill>
                  <a:schemeClr val="tx1">
                    <a:lumMod val="95000"/>
                    <a:lumOff val="5000"/>
                  </a:schemeClr>
                </a:solidFill>
                <a:latin typeface="Calibri body"/>
                <a:cs typeface="Calibri Light" panose="020F0302020204030204" pitchFamily="34" charset="0"/>
              </a:rPr>
              <a:t> </a:t>
            </a:r>
          </a:p>
          <a:p>
            <a:r>
              <a:rPr lang="en-IN" sz="1600" dirty="0">
                <a:solidFill>
                  <a:schemeClr val="tx1">
                    <a:lumMod val="95000"/>
                    <a:lumOff val="5000"/>
                  </a:schemeClr>
                </a:solidFill>
                <a:latin typeface="Calibri body"/>
                <a:cs typeface="Calibri Light" panose="020F0302020204030204" pitchFamily="34" charset="0"/>
              </a:rPr>
              <a:t>VALUES ('12342’, 'TEJAS EXPRESS’, 'MADRAI’, '07:00’, 'DINDIGUL’, '08:00’, '08:05',’ KARUR’, '09:45’, '09:50’, 'ERODE’, ’11:00’, 	'11:10’, 'COIMBATORE’, '12:00');</a:t>
            </a:r>
            <a:endParaRPr lang="en-US" sz="1600" dirty="0">
              <a:solidFill>
                <a:schemeClr val="tx1">
                  <a:lumMod val="95000"/>
                  <a:lumOff val="5000"/>
                </a:schemeClr>
              </a:solidFill>
              <a:latin typeface="Calibri body"/>
              <a:cs typeface="Calibri Light" panose="020F0302020204030204" pitchFamily="34" charset="0"/>
            </a:endParaRPr>
          </a:p>
          <a:p>
            <a:endParaRPr lang="en-US" sz="1600" dirty="0">
              <a:solidFill>
                <a:schemeClr val="tx1">
                  <a:lumMod val="95000"/>
                  <a:lumOff val="5000"/>
                </a:schemeClr>
              </a:solidFill>
              <a:latin typeface="Calibri body"/>
              <a:cs typeface="Calibri Light" panose="020F0302020204030204" pitchFamily="34" charset="0"/>
            </a:endParaRPr>
          </a:p>
          <a:p>
            <a:endParaRPr lang="en-IN" sz="1600" dirty="0">
              <a:solidFill>
                <a:schemeClr val="tx1">
                  <a:lumMod val="95000"/>
                  <a:lumOff val="5000"/>
                </a:schemeClr>
              </a:solidFill>
              <a:latin typeface="Calibri body"/>
              <a:cs typeface="Calibri Light" panose="020F0302020204030204" pitchFamily="34" charset="0"/>
            </a:endParaRPr>
          </a:p>
          <a:p>
            <a:endParaRPr lang="en-IN" sz="1600" dirty="0">
              <a:solidFill>
                <a:schemeClr val="tx1">
                  <a:lumMod val="95000"/>
                  <a:lumOff val="5000"/>
                </a:schemeClr>
              </a:solidFill>
              <a:latin typeface="Calibri body"/>
              <a:cs typeface="Calibri Light" panose="020F0302020204030204" pitchFamily="34" charset="0"/>
            </a:endParaRPr>
          </a:p>
          <a:p>
            <a:endParaRPr lang="en-IN" sz="1600" dirty="0">
              <a:solidFill>
                <a:schemeClr val="tx1">
                  <a:lumMod val="95000"/>
                  <a:lumOff val="5000"/>
                </a:schemeClr>
              </a:solidFill>
              <a:latin typeface="Calibri body"/>
              <a:cs typeface="Calibri Light" panose="020F0302020204030204" pitchFamily="34" charset="0"/>
            </a:endParaRPr>
          </a:p>
          <a:p>
            <a:endParaRPr lang="en-IN" sz="1600" dirty="0">
              <a:solidFill>
                <a:schemeClr val="tx1">
                  <a:lumMod val="95000"/>
                  <a:lumOff val="5000"/>
                </a:schemeClr>
              </a:solidFill>
              <a:latin typeface="Calibri body"/>
              <a:cs typeface="Calibri Light" panose="020F0302020204030204" pitchFamily="34" charset="0"/>
            </a:endParaRPr>
          </a:p>
          <a:p>
            <a:endParaRPr lang="en-IN" sz="1600" dirty="0">
              <a:solidFill>
                <a:schemeClr val="tx1">
                  <a:lumMod val="95000"/>
                  <a:lumOff val="5000"/>
                </a:schemeClr>
              </a:solidFill>
              <a:latin typeface="Calibri Light" panose="020F0302020204030204" pitchFamily="34" charset="0"/>
              <a:cs typeface="Calibri Light" panose="020F0302020204030204" pitchFamily="34" charset="0"/>
            </a:endParaRPr>
          </a:p>
          <a:p>
            <a:endParaRPr lang="en-IN" sz="1600" dirty="0">
              <a:solidFill>
                <a:schemeClr val="tx1">
                  <a:lumMod val="95000"/>
                  <a:lumOff val="5000"/>
                </a:schemeClr>
              </a:solidFill>
              <a:latin typeface="Calibri Light" panose="020F0302020204030204" pitchFamily="34" charset="0"/>
              <a:cs typeface="Calibri Light" panose="020F0302020204030204" pitchFamily="34" charset="0"/>
            </a:endParaRPr>
          </a:p>
          <a:p>
            <a:endParaRPr lang="en-IN" sz="1600" dirty="0">
              <a:solidFill>
                <a:schemeClr val="tx1">
                  <a:lumMod val="95000"/>
                  <a:lumOff val="5000"/>
                </a:schemeClr>
              </a:solidFill>
              <a:latin typeface="Calibri Light" panose="020F0302020204030204" pitchFamily="34" charset="0"/>
              <a:cs typeface="Calibri Light" panose="020F0302020204030204" pitchFamily="34" charset="0"/>
            </a:endParaRPr>
          </a:p>
          <a:p>
            <a:endParaRPr lang="en-IN" sz="1600" dirty="0">
              <a:solidFill>
                <a:schemeClr val="tx1">
                  <a:lumMod val="95000"/>
                  <a:lumOff val="5000"/>
                </a:schemeClr>
              </a:solidFill>
              <a:latin typeface="Calibri Light" panose="020F0302020204030204" pitchFamily="34" charset="0"/>
              <a:cs typeface="Calibri Light" panose="020F0302020204030204" pitchFamily="34" charset="0"/>
            </a:endParaRPr>
          </a:p>
          <a:p>
            <a:endParaRPr lang="en-IN" sz="1600" dirty="0">
              <a:solidFill>
                <a:schemeClr val="tx1">
                  <a:lumMod val="95000"/>
                  <a:lumOff val="5000"/>
                </a:schemeClr>
              </a:solidFill>
              <a:latin typeface="Calibri Light" panose="020F0302020204030204" pitchFamily="34" charset="0"/>
              <a:cs typeface="Calibri Light" panose="020F0302020204030204" pitchFamily="34" charset="0"/>
            </a:endParaRPr>
          </a:p>
          <a:p>
            <a:endParaRPr lang="en-IN" sz="1600" dirty="0">
              <a:solidFill>
                <a:schemeClr val="tx1">
                  <a:lumMod val="95000"/>
                  <a:lumOff val="5000"/>
                </a:schemeClr>
              </a:solidFill>
              <a:latin typeface="Calibri Light" panose="020F0302020204030204" pitchFamily="34" charset="0"/>
              <a:cs typeface="Calibri Light" panose="020F0302020204030204" pitchFamily="34" charset="0"/>
            </a:endParaRPr>
          </a:p>
          <a:p>
            <a:endParaRPr lang="en-IN" sz="1600" dirty="0">
              <a:solidFill>
                <a:schemeClr val="tx1">
                  <a:lumMod val="95000"/>
                  <a:lumOff val="5000"/>
                </a:schemeClr>
              </a:solidFill>
              <a:latin typeface="Calibri Light" panose="020F0302020204030204" pitchFamily="34" charset="0"/>
              <a:cs typeface="Calibri Light" panose="020F0302020204030204" pitchFamily="34" charset="0"/>
            </a:endParaRPr>
          </a:p>
          <a:p>
            <a:endParaRPr lang="en-IN" sz="1600" dirty="0">
              <a:solidFill>
                <a:schemeClr val="tx1">
                  <a:lumMod val="95000"/>
                  <a:lumOff val="5000"/>
                </a:schemeClr>
              </a:solidFill>
              <a:latin typeface="Calibri Light" panose="020F0302020204030204" pitchFamily="34" charset="0"/>
              <a:cs typeface="Calibri Light" panose="020F0302020204030204" pitchFamily="34" charset="0"/>
            </a:endParaRPr>
          </a:p>
          <a:p>
            <a:endParaRPr lang="en-IN" sz="1600" dirty="0">
              <a:solidFill>
                <a:schemeClr val="tx1">
                  <a:lumMod val="95000"/>
                  <a:lumOff val="5000"/>
                </a:schemeClr>
              </a:solidFill>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409812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D850B97D-34C6-4997-A08F-0FAE478291FB}"/>
              </a:ext>
            </a:extLst>
          </p:cNvPr>
          <p:cNvSpPr txBox="1">
            <a:spLocks/>
          </p:cNvSpPr>
          <p:nvPr/>
        </p:nvSpPr>
        <p:spPr>
          <a:xfrm>
            <a:off x="957771" y="448276"/>
            <a:ext cx="11585359" cy="5961448"/>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IN" sz="1600" b="1" u="sng" dirty="0">
                <a:solidFill>
                  <a:schemeClr val="tx1">
                    <a:lumMod val="95000"/>
                    <a:lumOff val="5000"/>
                  </a:schemeClr>
                </a:solidFill>
                <a:latin typeface="Calibri body"/>
                <a:cs typeface="Calibri Light" panose="020F0302020204030204" pitchFamily="34" charset="0"/>
              </a:rPr>
              <a:t>TABLE 2:</a:t>
            </a:r>
          </a:p>
          <a:p>
            <a:r>
              <a:rPr lang="en-US" sz="1600" dirty="0">
                <a:solidFill>
                  <a:schemeClr val="tx1">
                    <a:lumMod val="95000"/>
                    <a:lumOff val="5000"/>
                  </a:schemeClr>
                </a:solidFill>
                <a:latin typeface="Calibri body"/>
                <a:cs typeface="Calibri Light" panose="020F0302020204030204" pitchFamily="34" charset="0"/>
              </a:rPr>
              <a:t>CREATE TABLE </a:t>
            </a:r>
            <a:r>
              <a:rPr lang="en-US" sz="1600" dirty="0" err="1">
                <a:solidFill>
                  <a:schemeClr val="tx1">
                    <a:lumMod val="95000"/>
                    <a:lumOff val="5000"/>
                  </a:schemeClr>
                </a:solidFill>
                <a:latin typeface="Calibri body"/>
                <a:cs typeface="Calibri Light" panose="020F0302020204030204" pitchFamily="34" charset="0"/>
              </a:rPr>
              <a:t>passenger_details</a:t>
            </a:r>
            <a:r>
              <a:rPr lang="en-US" sz="1600" dirty="0">
                <a:solidFill>
                  <a:schemeClr val="tx1">
                    <a:lumMod val="95000"/>
                    <a:lumOff val="5000"/>
                  </a:schemeClr>
                </a:solidFill>
                <a:latin typeface="Calibri body"/>
                <a:cs typeface="Calibri Light" panose="020F0302020204030204" pitchFamily="34" charset="0"/>
              </a:rPr>
              <a:t> ( </a:t>
            </a:r>
          </a:p>
          <a:p>
            <a:r>
              <a:rPr lang="en-US" sz="1600" dirty="0">
                <a:solidFill>
                  <a:schemeClr val="tx1">
                    <a:lumMod val="95000"/>
                    <a:lumOff val="5000"/>
                  </a:schemeClr>
                </a:solidFill>
                <a:latin typeface="Calibri body"/>
                <a:cs typeface="Calibri Light" panose="020F0302020204030204" pitchFamily="34" charset="0"/>
              </a:rPr>
              <a:t>	P_NAME VARCHAR(20) NOT NULL , </a:t>
            </a:r>
          </a:p>
          <a:p>
            <a:r>
              <a:rPr lang="en-US" sz="1600" dirty="0">
                <a:solidFill>
                  <a:schemeClr val="tx1">
                    <a:lumMod val="95000"/>
                    <a:lumOff val="5000"/>
                  </a:schemeClr>
                </a:solidFill>
                <a:latin typeface="Calibri body"/>
                <a:cs typeface="Calibri Light" panose="020F0302020204030204" pitchFamily="34" charset="0"/>
              </a:rPr>
              <a:t>	PASS_ID INT NOT NULL PRIMARY KEY ,</a:t>
            </a:r>
          </a:p>
          <a:p>
            <a:r>
              <a:rPr lang="en-US" sz="1600" dirty="0">
                <a:solidFill>
                  <a:schemeClr val="tx1">
                    <a:lumMod val="95000"/>
                    <a:lumOff val="5000"/>
                  </a:schemeClr>
                </a:solidFill>
                <a:latin typeface="Calibri body"/>
                <a:cs typeface="Calibri Light" panose="020F0302020204030204" pitchFamily="34" charset="0"/>
              </a:rPr>
              <a:t> 	P_AGE INT NOT NULL ,</a:t>
            </a:r>
          </a:p>
          <a:p>
            <a:r>
              <a:rPr lang="en-US" sz="1600" dirty="0">
                <a:solidFill>
                  <a:schemeClr val="tx1">
                    <a:lumMod val="95000"/>
                    <a:lumOff val="5000"/>
                  </a:schemeClr>
                </a:solidFill>
                <a:latin typeface="Calibri body"/>
                <a:cs typeface="Calibri Light" panose="020F0302020204030204" pitchFamily="34" charset="0"/>
              </a:rPr>
              <a:t> 	P_GENDER VARCHAR(10) NOT NULL ,</a:t>
            </a:r>
          </a:p>
          <a:p>
            <a:r>
              <a:rPr lang="en-US" sz="1600" dirty="0">
                <a:solidFill>
                  <a:schemeClr val="tx1">
                    <a:lumMod val="95000"/>
                    <a:lumOff val="5000"/>
                  </a:schemeClr>
                </a:solidFill>
                <a:latin typeface="Calibri body"/>
                <a:cs typeface="Calibri Light" panose="020F0302020204030204" pitchFamily="34" charset="0"/>
              </a:rPr>
              <a:t>);</a:t>
            </a:r>
          </a:p>
          <a:p>
            <a:endParaRPr lang="en-US" sz="1600" dirty="0">
              <a:solidFill>
                <a:schemeClr val="tx1">
                  <a:lumMod val="95000"/>
                  <a:lumOff val="5000"/>
                </a:schemeClr>
              </a:solidFill>
              <a:latin typeface="Calibri body"/>
              <a:cs typeface="Calibri Light" panose="020F0302020204030204" pitchFamily="34" charset="0"/>
            </a:endParaRPr>
          </a:p>
          <a:p>
            <a:r>
              <a:rPr lang="en-IN" sz="1600" b="1" u="sng" dirty="0">
                <a:solidFill>
                  <a:schemeClr val="tx1">
                    <a:lumMod val="95000"/>
                    <a:lumOff val="5000"/>
                  </a:schemeClr>
                </a:solidFill>
                <a:latin typeface="Calibri body"/>
              </a:rPr>
              <a:t>TABLE 3:</a:t>
            </a:r>
          </a:p>
          <a:p>
            <a:r>
              <a:rPr lang="en-IN" sz="1600" dirty="0">
                <a:solidFill>
                  <a:schemeClr val="tx1">
                    <a:lumMod val="95000"/>
                    <a:lumOff val="5000"/>
                  </a:schemeClr>
                </a:solidFill>
                <a:latin typeface="Calibri body"/>
              </a:rPr>
              <a:t>CREATE TABLE </a:t>
            </a:r>
            <a:r>
              <a:rPr lang="en-IN" sz="1600" dirty="0" err="1">
                <a:solidFill>
                  <a:schemeClr val="tx1">
                    <a:lumMod val="95000"/>
                    <a:lumOff val="5000"/>
                  </a:schemeClr>
                </a:solidFill>
                <a:latin typeface="Calibri body"/>
              </a:rPr>
              <a:t>ticket_price</a:t>
            </a:r>
            <a:r>
              <a:rPr lang="en-IN" sz="1600" dirty="0">
                <a:solidFill>
                  <a:schemeClr val="tx1">
                    <a:lumMod val="95000"/>
                    <a:lumOff val="5000"/>
                  </a:schemeClr>
                </a:solidFill>
                <a:latin typeface="Calibri body"/>
              </a:rPr>
              <a:t>(</a:t>
            </a:r>
          </a:p>
          <a:p>
            <a:r>
              <a:rPr lang="en-IN" sz="1600" dirty="0">
                <a:solidFill>
                  <a:schemeClr val="tx1">
                    <a:lumMod val="95000"/>
                    <a:lumOff val="5000"/>
                  </a:schemeClr>
                </a:solidFill>
                <a:latin typeface="Calibri body"/>
              </a:rPr>
              <a:t>                 ST_1 VARCHAR(20) NOT NULL ,</a:t>
            </a:r>
          </a:p>
          <a:p>
            <a:r>
              <a:rPr lang="en-IN" sz="1600" dirty="0">
                <a:solidFill>
                  <a:schemeClr val="tx1">
                    <a:lumMod val="95000"/>
                    <a:lumOff val="5000"/>
                  </a:schemeClr>
                </a:solidFill>
                <a:latin typeface="Calibri body"/>
              </a:rPr>
              <a:t>                  ST_2 VARCHAR(20) NOT NULL ,</a:t>
            </a:r>
          </a:p>
          <a:p>
            <a:r>
              <a:rPr lang="en-IN" sz="1600" dirty="0">
                <a:solidFill>
                  <a:schemeClr val="tx1">
                    <a:lumMod val="95000"/>
                    <a:lumOff val="5000"/>
                  </a:schemeClr>
                </a:solidFill>
                <a:latin typeface="Calibri body"/>
              </a:rPr>
              <a:t>                  PRICE INT NOT NULL</a:t>
            </a:r>
          </a:p>
          <a:p>
            <a:r>
              <a:rPr lang="en-IN" sz="1600" dirty="0">
                <a:solidFill>
                  <a:schemeClr val="tx1">
                    <a:lumMod val="95000"/>
                    <a:lumOff val="5000"/>
                  </a:schemeClr>
                </a:solidFill>
                <a:latin typeface="Calibri body"/>
              </a:rPr>
              <a:t>);</a:t>
            </a:r>
          </a:p>
          <a:p>
            <a:endParaRPr lang="en-US" sz="1600" dirty="0">
              <a:solidFill>
                <a:schemeClr val="tx1">
                  <a:lumMod val="95000"/>
                  <a:lumOff val="5000"/>
                </a:schemeClr>
              </a:solidFill>
              <a:latin typeface="Calibri body"/>
              <a:cs typeface="Calibri Light" panose="020F0302020204030204" pitchFamily="34" charset="0"/>
            </a:endParaRPr>
          </a:p>
        </p:txBody>
      </p:sp>
    </p:spTree>
    <p:extLst>
      <p:ext uri="{BB962C8B-B14F-4D97-AF65-F5344CB8AC3E}">
        <p14:creationId xmlns:p14="http://schemas.microsoft.com/office/powerpoint/2010/main" val="1946181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CA19D347-BA92-47BB-97DC-9EEB93C5F1A0}"/>
              </a:ext>
            </a:extLst>
          </p:cNvPr>
          <p:cNvSpPr txBox="1">
            <a:spLocks/>
          </p:cNvSpPr>
          <p:nvPr/>
        </p:nvSpPr>
        <p:spPr>
          <a:xfrm>
            <a:off x="1223546" y="266700"/>
            <a:ext cx="10406479" cy="486727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IN" sz="1400" dirty="0">
              <a:solidFill>
                <a:schemeClr val="tx1">
                  <a:lumMod val="95000"/>
                  <a:lumOff val="5000"/>
                </a:schemeClr>
              </a:solidFill>
              <a:latin typeface="Calibri body"/>
            </a:endParaRPr>
          </a:p>
          <a:p>
            <a:pPr marL="0" indent="0">
              <a:buNone/>
            </a:pPr>
            <a:endParaRPr lang="en-IN" sz="1400" dirty="0">
              <a:solidFill>
                <a:schemeClr val="tx1">
                  <a:lumMod val="95000"/>
                  <a:lumOff val="5000"/>
                </a:schemeClr>
              </a:solidFill>
              <a:latin typeface="Calibri body"/>
            </a:endParaRPr>
          </a:p>
          <a:p>
            <a:pPr marL="0" indent="0">
              <a:buNone/>
            </a:pPr>
            <a:r>
              <a:rPr lang="en-IN" sz="1400" dirty="0">
                <a:solidFill>
                  <a:schemeClr val="tx1">
                    <a:lumMod val="95000"/>
                    <a:lumOff val="5000"/>
                  </a:schemeClr>
                </a:solidFill>
                <a:latin typeface="Calibri body"/>
              </a:rPr>
              <a:t>INSERT INTO   </a:t>
            </a:r>
            <a:r>
              <a:rPr lang="en-IN" sz="1400" dirty="0" err="1">
                <a:solidFill>
                  <a:schemeClr val="tx1">
                    <a:lumMod val="95000"/>
                    <a:lumOff val="5000"/>
                  </a:schemeClr>
                </a:solidFill>
                <a:latin typeface="Calibri body"/>
              </a:rPr>
              <a:t>ticket_price</a:t>
            </a:r>
            <a:r>
              <a:rPr lang="en-IN" sz="1400" dirty="0">
                <a:solidFill>
                  <a:schemeClr val="tx1">
                    <a:lumMod val="95000"/>
                    <a:lumOff val="5000"/>
                  </a:schemeClr>
                </a:solidFill>
                <a:latin typeface="Calibri body"/>
              </a:rPr>
              <a:t> (ST_1,ST_2,PRICE) </a:t>
            </a:r>
          </a:p>
          <a:p>
            <a:r>
              <a:rPr lang="en-IN" sz="1400" dirty="0">
                <a:solidFill>
                  <a:schemeClr val="tx1">
                    <a:lumMod val="95000"/>
                    <a:lumOff val="5000"/>
                  </a:schemeClr>
                </a:solidFill>
                <a:latin typeface="Calibri body"/>
              </a:rPr>
              <a:t>VALUES ('MADURAI', 'COIMBATORE', '250'), </a:t>
            </a:r>
          </a:p>
          <a:p>
            <a:r>
              <a:rPr lang="en-IN" sz="1400" dirty="0">
                <a:solidFill>
                  <a:schemeClr val="tx1">
                    <a:lumMod val="95000"/>
                    <a:lumOff val="5000"/>
                  </a:schemeClr>
                </a:solidFill>
                <a:latin typeface="Calibri body"/>
              </a:rPr>
              <a:t>        ('MADURAI', 'ERODE', '175'),</a:t>
            </a:r>
          </a:p>
          <a:p>
            <a:r>
              <a:rPr lang="en-IN" sz="1400" dirty="0">
                <a:solidFill>
                  <a:schemeClr val="tx1">
                    <a:lumMod val="95000"/>
                    <a:lumOff val="5000"/>
                  </a:schemeClr>
                </a:solidFill>
                <a:latin typeface="Calibri body"/>
              </a:rPr>
              <a:t>       ('MADURAI', 'KARUR','100'),</a:t>
            </a:r>
          </a:p>
          <a:p>
            <a:r>
              <a:rPr lang="en-IN" sz="1400" dirty="0">
                <a:solidFill>
                  <a:schemeClr val="tx1">
                    <a:lumMod val="95000"/>
                    <a:lumOff val="5000"/>
                  </a:schemeClr>
                </a:solidFill>
                <a:latin typeface="Calibri body"/>
              </a:rPr>
              <a:t>       ('MADURAI','DINDIGUL','75’),</a:t>
            </a:r>
          </a:p>
          <a:p>
            <a:pPr marL="0" indent="0">
              <a:buNone/>
            </a:pPr>
            <a:r>
              <a:rPr lang="en-IN" sz="1400" dirty="0">
                <a:solidFill>
                  <a:schemeClr val="tx1">
                    <a:lumMod val="95000"/>
                    <a:lumOff val="5000"/>
                  </a:schemeClr>
                </a:solidFill>
                <a:latin typeface="Calibri body"/>
              </a:rPr>
              <a:t>          ('DINDIGUL','COIMBATORE','150’),</a:t>
            </a:r>
          </a:p>
          <a:p>
            <a:r>
              <a:rPr lang="en-IN" sz="1400" dirty="0">
                <a:solidFill>
                  <a:schemeClr val="tx1">
                    <a:lumMod val="95000"/>
                    <a:lumOff val="5000"/>
                  </a:schemeClr>
                </a:solidFill>
                <a:latin typeface="Calibri body"/>
              </a:rPr>
              <a:t>        ('DINDIGUL','ERODE','125’),</a:t>
            </a:r>
          </a:p>
          <a:p>
            <a:r>
              <a:rPr lang="en-IN" sz="1400" dirty="0">
                <a:solidFill>
                  <a:schemeClr val="tx1">
                    <a:lumMod val="95000"/>
                    <a:lumOff val="5000"/>
                  </a:schemeClr>
                </a:solidFill>
                <a:latin typeface="Calibri body"/>
              </a:rPr>
              <a:t>        ('DINDIGUL', 'KARUR','75’),</a:t>
            </a:r>
          </a:p>
          <a:p>
            <a:r>
              <a:rPr lang="en-IN" sz="1400" dirty="0">
                <a:solidFill>
                  <a:schemeClr val="tx1">
                    <a:lumMod val="95000"/>
                    <a:lumOff val="5000"/>
                  </a:schemeClr>
                </a:solidFill>
                <a:latin typeface="Calibri body"/>
              </a:rPr>
              <a:t>        ('KARUR','COIMBATORE','125’),</a:t>
            </a:r>
          </a:p>
          <a:p>
            <a:r>
              <a:rPr lang="en-IN" sz="1400" dirty="0">
                <a:solidFill>
                  <a:schemeClr val="tx1">
                    <a:lumMod val="95000"/>
                    <a:lumOff val="5000"/>
                  </a:schemeClr>
                </a:solidFill>
                <a:latin typeface="Calibri body"/>
              </a:rPr>
              <a:t>         ('KARUR','ERODE','100’),</a:t>
            </a:r>
          </a:p>
          <a:p>
            <a:r>
              <a:rPr lang="en-IN" sz="1400" dirty="0">
                <a:solidFill>
                  <a:schemeClr val="tx1">
                    <a:lumMod val="95000"/>
                    <a:lumOff val="5000"/>
                  </a:schemeClr>
                </a:solidFill>
                <a:latin typeface="Calibri body"/>
              </a:rPr>
              <a:t>      ('ERODE','COIMBATORE','75');</a:t>
            </a:r>
          </a:p>
          <a:p>
            <a:endParaRPr lang="en-IN" sz="1400" dirty="0">
              <a:solidFill>
                <a:schemeClr val="tx1">
                  <a:lumMod val="95000"/>
                  <a:lumOff val="5000"/>
                </a:schemeClr>
              </a:solidFill>
              <a:latin typeface="Calibri body"/>
            </a:endParaRPr>
          </a:p>
          <a:p>
            <a:endParaRPr lang="en-IN" sz="1400" dirty="0">
              <a:solidFill>
                <a:schemeClr val="tx1">
                  <a:lumMod val="95000"/>
                  <a:lumOff val="5000"/>
                </a:schemeClr>
              </a:solidFill>
              <a:latin typeface="Calibri body"/>
            </a:endParaRPr>
          </a:p>
          <a:p>
            <a:endParaRPr lang="en-IN" sz="1400" dirty="0">
              <a:solidFill>
                <a:schemeClr val="tx1">
                  <a:lumMod val="95000"/>
                  <a:lumOff val="5000"/>
                </a:schemeClr>
              </a:solidFill>
              <a:latin typeface="Calibri body"/>
            </a:endParaRPr>
          </a:p>
          <a:p>
            <a:endParaRPr lang="en-IN" sz="1400" dirty="0">
              <a:solidFill>
                <a:schemeClr val="tx1">
                  <a:lumMod val="95000"/>
                  <a:lumOff val="5000"/>
                </a:schemeClr>
              </a:solidFill>
              <a:latin typeface="Calibri body"/>
            </a:endParaRPr>
          </a:p>
        </p:txBody>
      </p:sp>
    </p:spTree>
    <p:extLst>
      <p:ext uri="{BB962C8B-B14F-4D97-AF65-F5344CB8AC3E}">
        <p14:creationId xmlns:p14="http://schemas.microsoft.com/office/powerpoint/2010/main" val="37918967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1B1AC665-BB51-4D07-84CA-0DDC9CB2B440}"/>
              </a:ext>
            </a:extLst>
          </p:cNvPr>
          <p:cNvSpPr txBox="1">
            <a:spLocks/>
          </p:cNvSpPr>
          <p:nvPr/>
        </p:nvSpPr>
        <p:spPr>
          <a:xfrm>
            <a:off x="1245648" y="756176"/>
            <a:ext cx="11346402" cy="5558900"/>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400" b="1" u="sng" dirty="0">
                <a:solidFill>
                  <a:schemeClr val="tx1">
                    <a:lumMod val="95000"/>
                    <a:lumOff val="5000"/>
                  </a:schemeClr>
                </a:solidFill>
                <a:latin typeface="Calibri body"/>
              </a:rPr>
              <a:t>TABLE 4:</a:t>
            </a:r>
          </a:p>
          <a:p>
            <a:pPr marL="0" indent="0">
              <a:buNone/>
            </a:pPr>
            <a:r>
              <a:rPr lang="en-US" sz="1400" dirty="0">
                <a:solidFill>
                  <a:schemeClr val="tx1">
                    <a:lumMod val="95000"/>
                    <a:lumOff val="5000"/>
                  </a:schemeClr>
                </a:solidFill>
                <a:latin typeface="Calibri body"/>
              </a:rPr>
              <a:t>   CREATE TABLE </a:t>
            </a:r>
            <a:r>
              <a:rPr lang="en-US" sz="1400" dirty="0" err="1">
                <a:solidFill>
                  <a:schemeClr val="tx1">
                    <a:lumMod val="95000"/>
                    <a:lumOff val="5000"/>
                  </a:schemeClr>
                </a:solidFill>
                <a:latin typeface="Calibri body"/>
              </a:rPr>
              <a:t>running_status</a:t>
            </a:r>
            <a:r>
              <a:rPr lang="en-US" sz="1400" dirty="0">
                <a:solidFill>
                  <a:schemeClr val="tx1">
                    <a:lumMod val="95000"/>
                    <a:lumOff val="5000"/>
                  </a:schemeClr>
                </a:solidFill>
                <a:latin typeface="Calibri body"/>
              </a:rPr>
              <a:t>(</a:t>
            </a:r>
          </a:p>
          <a:p>
            <a:r>
              <a:rPr lang="en-US" sz="1400" dirty="0" err="1">
                <a:solidFill>
                  <a:schemeClr val="tx1">
                    <a:lumMod val="95000"/>
                    <a:lumOff val="5000"/>
                  </a:schemeClr>
                </a:solidFill>
                <a:latin typeface="Calibri body"/>
              </a:rPr>
              <a:t>train_no</a:t>
            </a:r>
            <a:r>
              <a:rPr lang="en-US" sz="1400" dirty="0">
                <a:solidFill>
                  <a:schemeClr val="tx1">
                    <a:lumMod val="95000"/>
                    <a:lumOff val="5000"/>
                  </a:schemeClr>
                </a:solidFill>
                <a:latin typeface="Calibri body"/>
              </a:rPr>
              <a:t> int primary key,</a:t>
            </a:r>
          </a:p>
          <a:p>
            <a:r>
              <a:rPr lang="en-US" sz="1400" dirty="0" err="1">
                <a:solidFill>
                  <a:schemeClr val="tx1">
                    <a:lumMod val="95000"/>
                    <a:lumOff val="5000"/>
                  </a:schemeClr>
                </a:solidFill>
                <a:latin typeface="Calibri body"/>
              </a:rPr>
              <a:t>a_fromtime</a:t>
            </a:r>
            <a:r>
              <a:rPr lang="en-US" sz="1400" dirty="0">
                <a:solidFill>
                  <a:schemeClr val="tx1">
                    <a:lumMod val="95000"/>
                    <a:lumOff val="5000"/>
                  </a:schemeClr>
                </a:solidFill>
                <a:latin typeface="Calibri body"/>
              </a:rPr>
              <a:t> time,</a:t>
            </a:r>
          </a:p>
          <a:p>
            <a:r>
              <a:rPr lang="en-US" sz="1400" dirty="0">
                <a:solidFill>
                  <a:schemeClr val="tx1">
                    <a:lumMod val="95000"/>
                    <a:lumOff val="5000"/>
                  </a:schemeClr>
                </a:solidFill>
                <a:latin typeface="Calibri body"/>
              </a:rPr>
              <a:t>a_st1_in time,</a:t>
            </a:r>
          </a:p>
          <a:p>
            <a:r>
              <a:rPr lang="en-US" sz="1400" dirty="0">
                <a:solidFill>
                  <a:schemeClr val="tx1">
                    <a:lumMod val="95000"/>
                    <a:lumOff val="5000"/>
                  </a:schemeClr>
                </a:solidFill>
                <a:latin typeface="Calibri body"/>
              </a:rPr>
              <a:t>a_st1_out time,</a:t>
            </a:r>
          </a:p>
          <a:p>
            <a:r>
              <a:rPr lang="en-US" sz="1400" dirty="0">
                <a:solidFill>
                  <a:schemeClr val="tx1">
                    <a:lumMod val="95000"/>
                    <a:lumOff val="5000"/>
                  </a:schemeClr>
                </a:solidFill>
                <a:latin typeface="Calibri body"/>
              </a:rPr>
              <a:t>a_st2_in time,</a:t>
            </a:r>
          </a:p>
          <a:p>
            <a:r>
              <a:rPr lang="en-US" sz="1400" dirty="0">
                <a:solidFill>
                  <a:schemeClr val="tx1">
                    <a:lumMod val="95000"/>
                    <a:lumOff val="5000"/>
                  </a:schemeClr>
                </a:solidFill>
                <a:latin typeface="Calibri body"/>
              </a:rPr>
              <a:t>a_st2_out time,</a:t>
            </a:r>
          </a:p>
          <a:p>
            <a:r>
              <a:rPr lang="en-US" sz="1400" dirty="0">
                <a:solidFill>
                  <a:schemeClr val="tx1">
                    <a:lumMod val="95000"/>
                    <a:lumOff val="5000"/>
                  </a:schemeClr>
                </a:solidFill>
                <a:latin typeface="Calibri body"/>
              </a:rPr>
              <a:t>a_st3_in time,</a:t>
            </a:r>
          </a:p>
          <a:p>
            <a:r>
              <a:rPr lang="en-US" sz="1400" dirty="0">
                <a:solidFill>
                  <a:schemeClr val="tx1">
                    <a:lumMod val="95000"/>
                    <a:lumOff val="5000"/>
                  </a:schemeClr>
                </a:solidFill>
                <a:latin typeface="Calibri body"/>
              </a:rPr>
              <a:t>a_st3_out time,</a:t>
            </a:r>
          </a:p>
          <a:p>
            <a:r>
              <a:rPr lang="en-US" sz="1400" dirty="0" err="1">
                <a:solidFill>
                  <a:schemeClr val="tx1">
                    <a:lumMod val="95000"/>
                    <a:lumOff val="5000"/>
                  </a:schemeClr>
                </a:solidFill>
                <a:latin typeface="Calibri body"/>
              </a:rPr>
              <a:t>a_totime</a:t>
            </a:r>
            <a:r>
              <a:rPr lang="en-US" sz="1400" dirty="0">
                <a:solidFill>
                  <a:schemeClr val="tx1">
                    <a:lumMod val="95000"/>
                    <a:lumOff val="5000"/>
                  </a:schemeClr>
                </a:solidFill>
                <a:latin typeface="Calibri body"/>
              </a:rPr>
              <a:t> time</a:t>
            </a:r>
          </a:p>
          <a:p>
            <a:r>
              <a:rPr lang="en-US" sz="1400" dirty="0">
                <a:solidFill>
                  <a:schemeClr val="tx1">
                    <a:lumMod val="95000"/>
                    <a:lumOff val="5000"/>
                  </a:schemeClr>
                </a:solidFill>
                <a:latin typeface="Calibri body"/>
              </a:rPr>
              <a:t>);</a:t>
            </a:r>
          </a:p>
          <a:p>
            <a:pPr marL="0" indent="0">
              <a:buNone/>
            </a:pPr>
            <a:r>
              <a:rPr lang="en-US" sz="1400" dirty="0">
                <a:solidFill>
                  <a:schemeClr val="tx1">
                    <a:lumMod val="95000"/>
                    <a:lumOff val="5000"/>
                  </a:schemeClr>
                </a:solidFill>
                <a:latin typeface="Calibri body"/>
              </a:rPr>
              <a:t>INSERT INTO </a:t>
            </a:r>
            <a:r>
              <a:rPr lang="en-US" sz="1400" dirty="0" err="1">
                <a:solidFill>
                  <a:schemeClr val="tx1">
                    <a:lumMod val="95000"/>
                    <a:lumOff val="5000"/>
                  </a:schemeClr>
                </a:solidFill>
                <a:latin typeface="Calibri body"/>
              </a:rPr>
              <a:t>running_status</a:t>
            </a:r>
            <a:r>
              <a:rPr lang="en-US" sz="1400" dirty="0">
                <a:solidFill>
                  <a:schemeClr val="tx1">
                    <a:lumMod val="95000"/>
                    <a:lumOff val="5000"/>
                  </a:schemeClr>
                </a:solidFill>
                <a:latin typeface="Calibri body"/>
              </a:rPr>
              <a:t>(train_no,a_fromtime,a_st1_in,a_st1_out,a_st2_in,a_st2_out,a_st3_in,a_st3_out,a_totime)</a:t>
            </a:r>
          </a:p>
          <a:p>
            <a:r>
              <a:rPr lang="en-US" sz="1400" dirty="0">
                <a:solidFill>
                  <a:schemeClr val="tx1">
                    <a:lumMod val="95000"/>
                    <a:lumOff val="5000"/>
                  </a:schemeClr>
                </a:solidFill>
                <a:latin typeface="Calibri body"/>
              </a:rPr>
              <a:t>VALUES ('12342','07:03','08:00','08:05','09:50','09:55','10:59','11.10','12:10');</a:t>
            </a:r>
          </a:p>
          <a:p>
            <a:endParaRPr lang="en-US" sz="1400" dirty="0">
              <a:solidFill>
                <a:schemeClr val="tx1">
                  <a:lumMod val="95000"/>
                  <a:lumOff val="5000"/>
                </a:schemeClr>
              </a:solidFill>
              <a:latin typeface="Calibri body"/>
            </a:endParaRPr>
          </a:p>
          <a:p>
            <a:endParaRPr lang="en-US" sz="1400" dirty="0">
              <a:solidFill>
                <a:schemeClr val="tx1">
                  <a:lumMod val="95000"/>
                  <a:lumOff val="5000"/>
                </a:schemeClr>
              </a:solidFill>
              <a:latin typeface="Calibri body"/>
            </a:endParaRPr>
          </a:p>
          <a:p>
            <a:endParaRPr lang="en-US" sz="1400" dirty="0">
              <a:solidFill>
                <a:schemeClr val="tx1">
                  <a:lumMod val="95000"/>
                  <a:lumOff val="5000"/>
                </a:schemeClr>
              </a:solidFill>
              <a:latin typeface="Calibri body"/>
            </a:endParaRPr>
          </a:p>
          <a:p>
            <a:endParaRPr lang="en-IN" sz="1400" dirty="0">
              <a:solidFill>
                <a:schemeClr val="tx1">
                  <a:lumMod val="95000"/>
                  <a:lumOff val="5000"/>
                </a:schemeClr>
              </a:solidFill>
              <a:latin typeface="Calibri body"/>
            </a:endParaRPr>
          </a:p>
        </p:txBody>
      </p:sp>
    </p:spTree>
    <p:extLst>
      <p:ext uri="{BB962C8B-B14F-4D97-AF65-F5344CB8AC3E}">
        <p14:creationId xmlns:p14="http://schemas.microsoft.com/office/powerpoint/2010/main" val="19073224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TM02836342[[fn=Ion]]</Template>
  <TotalTime>1231</TotalTime>
  <Words>857</Words>
  <Application>Microsoft Office PowerPoint</Application>
  <PresentationFormat>Widescreen</PresentationFormat>
  <Paragraphs>205</Paragraphs>
  <Slides>41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vt:i4>
      </vt:variant>
    </vt:vector>
  </HeadingPairs>
  <TitlesOfParts>
    <vt:vector size="49" baseType="lpstr">
      <vt:lpstr>Arial</vt:lpstr>
      <vt:lpstr>Calibri</vt:lpstr>
      <vt:lpstr>Calibri body</vt:lpstr>
      <vt:lpstr>Calibri Light</vt:lpstr>
      <vt:lpstr>Century Gothic</vt:lpstr>
      <vt:lpstr>Times New Roman</vt:lpstr>
      <vt:lpstr>Wingdings 3</vt:lpstr>
      <vt:lpstr>Ion</vt:lpstr>
      <vt:lpstr>DATABASE MANAGEMENT SYSTEM</vt:lpstr>
      <vt:lpstr>TABLE OF CONTENTS </vt:lpstr>
      <vt:lpstr>TOPIC</vt:lpstr>
      <vt:lpstr>E-R DIAGRAM:</vt:lpstr>
      <vt:lpstr>SQL CODE AND QUERIES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OUTPUT 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PHP CODE</vt:lpstr>
      <vt:lpstr>PowerPoint Presentation</vt:lpstr>
      <vt:lpstr>PowerPoint Presentation</vt:lpstr>
      <vt:lpstr>PowerPoint Presentation</vt:lpstr>
      <vt:lpstr>PowerPoint Presentation</vt:lpstr>
      <vt:lpstr>HTML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MANAGEMENT SYSTEM</dc:title>
  <dc:creator>Madhavan Vijayakumar</dc:creator>
  <cp:lastModifiedBy>kiruthika</cp:lastModifiedBy>
  <cp:revision>38</cp:revision>
  <dcterms:created xsi:type="dcterms:W3CDTF">2021-03-16T14:21:38Z</dcterms:created>
  <dcterms:modified xsi:type="dcterms:W3CDTF">2021-03-28T11:01:05Z</dcterms:modified>
</cp:coreProperties>
</file>

<file path=docProps/thumbnail.jpeg>
</file>